
<file path=[Content_Types].xml><?xml version="1.0" encoding="utf-8"?>
<Types xmlns="http://schemas.openxmlformats.org/package/2006/content-types">
  <Default Extension="bin" ContentType="image/unknown"/>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embeddings/oleObject1.bin" ContentType="application/vnd.openxmlformats-officedocument.oleObject"/>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4"/>
    <p:sldMasterId id="2147483756" r:id="rId5"/>
    <p:sldMasterId id="2147483775" r:id="rId6"/>
    <p:sldMasterId id="2147483828" r:id="rId7"/>
    <p:sldMasterId id="2147483837" r:id="rId8"/>
  </p:sldMasterIdLst>
  <p:notesMasterIdLst>
    <p:notesMasterId r:id="rId43"/>
  </p:notesMasterIdLst>
  <p:handoutMasterIdLst>
    <p:handoutMasterId r:id="rId44"/>
  </p:handoutMasterIdLst>
  <p:sldIdLst>
    <p:sldId id="291" r:id="rId9"/>
    <p:sldId id="321" r:id="rId10"/>
    <p:sldId id="322" r:id="rId11"/>
    <p:sldId id="323" r:id="rId12"/>
    <p:sldId id="327" r:id="rId13"/>
    <p:sldId id="328" r:id="rId14"/>
    <p:sldId id="330" r:id="rId15"/>
    <p:sldId id="853" r:id="rId16"/>
    <p:sldId id="2147483436" r:id="rId17"/>
    <p:sldId id="2147483438" r:id="rId18"/>
    <p:sldId id="2147483441" r:id="rId19"/>
    <p:sldId id="2147483442" r:id="rId20"/>
    <p:sldId id="2147483443" r:id="rId21"/>
    <p:sldId id="2147483437" r:id="rId22"/>
    <p:sldId id="288" r:id="rId23"/>
    <p:sldId id="292" r:id="rId24"/>
    <p:sldId id="293" r:id="rId25"/>
    <p:sldId id="294" r:id="rId26"/>
    <p:sldId id="295" r:id="rId27"/>
    <p:sldId id="2147483439" r:id="rId28"/>
    <p:sldId id="859" r:id="rId29"/>
    <p:sldId id="2147483434" r:id="rId30"/>
    <p:sldId id="2147483435" r:id="rId31"/>
    <p:sldId id="298" r:id="rId32"/>
    <p:sldId id="2147483440" r:id="rId33"/>
    <p:sldId id="303" r:id="rId34"/>
    <p:sldId id="305" r:id="rId35"/>
    <p:sldId id="307" r:id="rId36"/>
    <p:sldId id="304" r:id="rId37"/>
    <p:sldId id="312" r:id="rId38"/>
    <p:sldId id="309" r:id="rId39"/>
    <p:sldId id="308" r:id="rId40"/>
    <p:sldId id="306" r:id="rId41"/>
    <p:sldId id="314" r:id="rId4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12284B"/>
    <a:srgbClr val="083872"/>
    <a:srgbClr val="073772"/>
    <a:srgbClr val="337EC3"/>
    <a:srgbClr val="00427E"/>
    <a:srgbClr val="88BBF8"/>
    <a:srgbClr val="BDD9FB"/>
    <a:srgbClr val="AAB2BC"/>
    <a:srgbClr val="2089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453" autoAdjust="0"/>
  </p:normalViewPr>
  <p:slideViewPr>
    <p:cSldViewPr snapToGrid="0">
      <p:cViewPr varScale="1">
        <p:scale>
          <a:sx n="90" d="100"/>
          <a:sy n="90" d="100"/>
        </p:scale>
        <p:origin x="1392" y="66"/>
      </p:cViewPr>
      <p:guideLst/>
    </p:cSldViewPr>
  </p:slideViewPr>
  <p:notesTextViewPr>
    <p:cViewPr>
      <p:scale>
        <a:sx n="1" d="1"/>
        <a:sy n="1" d="1"/>
      </p:scale>
      <p:origin x="0" y="0"/>
    </p:cViewPr>
  </p:notesTextViewPr>
  <p:notesViewPr>
    <p:cSldViewPr snapToGrid="0">
      <p:cViewPr varScale="1">
        <p:scale>
          <a:sx n="83" d="100"/>
          <a:sy n="83" d="100"/>
        </p:scale>
        <p:origin x="383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Donough, Noreen T CIV USN NAVSUP WSS PHIL (USA)" userId="730d94fb-5373-46ba-9d4d-3e3d8ad81e57" providerId="ADAL" clId="{ABE76D54-39B4-40A1-AD39-F6386CA0D3C1}"/>
    <pc:docChg chg="undo custSel addSld delSld modSld sldOrd">
      <pc:chgData name="McDonough, Noreen T CIV USN NAVSUP WSS PHIL (USA)" userId="730d94fb-5373-46ba-9d4d-3e3d8ad81e57" providerId="ADAL" clId="{ABE76D54-39B4-40A1-AD39-F6386CA0D3C1}" dt="2026-08-13T16:46:26.259" v="138" actId="1076"/>
      <pc:docMkLst>
        <pc:docMk/>
      </pc:docMkLst>
      <pc:sldChg chg="modSp mod">
        <pc:chgData name="McDonough, Noreen T CIV USN NAVSUP WSS PHIL (USA)" userId="730d94fb-5373-46ba-9d4d-3e3d8ad81e57" providerId="ADAL" clId="{ABE76D54-39B4-40A1-AD39-F6386CA0D3C1}" dt="2026-08-10T12:47:53.951" v="83" actId="14100"/>
        <pc:sldMkLst>
          <pc:docMk/>
          <pc:sldMk cId="2533342422" sldId="291"/>
        </pc:sldMkLst>
        <pc:spChg chg="mod">
          <ac:chgData name="McDonough, Noreen T CIV USN NAVSUP WSS PHIL (USA)" userId="730d94fb-5373-46ba-9d4d-3e3d8ad81e57" providerId="ADAL" clId="{ABE76D54-39B4-40A1-AD39-F6386CA0D3C1}" dt="2026-08-10T12:47:53.951" v="83" actId="14100"/>
          <ac:spMkLst>
            <pc:docMk/>
            <pc:sldMk cId="2533342422" sldId="291"/>
            <ac:spMk id="18" creationId="{BADA8F79-0F5F-EB27-4849-DAE3901C7501}"/>
          </ac:spMkLst>
        </pc:spChg>
      </pc:sldChg>
      <pc:sldChg chg="add del">
        <pc:chgData name="McDonough, Noreen T CIV USN NAVSUP WSS PHIL (USA)" userId="730d94fb-5373-46ba-9d4d-3e3d8ad81e57" providerId="ADAL" clId="{ABE76D54-39B4-40A1-AD39-F6386CA0D3C1}" dt="2026-08-12T14:37:25.108" v="94" actId="47"/>
        <pc:sldMkLst>
          <pc:docMk/>
          <pc:sldMk cId="2798537571" sldId="316"/>
        </pc:sldMkLst>
      </pc:sldChg>
      <pc:sldChg chg="delSp add del mod">
        <pc:chgData name="McDonough, Noreen T CIV USN NAVSUP WSS PHIL (USA)" userId="730d94fb-5373-46ba-9d4d-3e3d8ad81e57" providerId="ADAL" clId="{ABE76D54-39B4-40A1-AD39-F6386CA0D3C1}" dt="2026-08-12T14:37:34.917" v="95" actId="47"/>
        <pc:sldMkLst>
          <pc:docMk/>
          <pc:sldMk cId="2577624537" sldId="2147473232"/>
        </pc:sldMkLst>
      </pc:sldChg>
      <pc:sldChg chg="del">
        <pc:chgData name="McDonough, Noreen T CIV USN NAVSUP WSS PHIL (USA)" userId="730d94fb-5373-46ba-9d4d-3e3d8ad81e57" providerId="ADAL" clId="{ABE76D54-39B4-40A1-AD39-F6386CA0D3C1}" dt="2026-08-12T14:34:47.266" v="91" actId="47"/>
        <pc:sldMkLst>
          <pc:docMk/>
          <pc:sldMk cId="1549792803" sldId="2147473238"/>
        </pc:sldMkLst>
      </pc:sldChg>
      <pc:sldChg chg="add del">
        <pc:chgData name="McDonough, Noreen T CIV USN NAVSUP WSS PHIL (USA)" userId="730d94fb-5373-46ba-9d4d-3e3d8ad81e57" providerId="ADAL" clId="{ABE76D54-39B4-40A1-AD39-F6386CA0D3C1}" dt="2026-08-12T14:37:37.697" v="96" actId="47"/>
        <pc:sldMkLst>
          <pc:docMk/>
          <pc:sldMk cId="3347165634" sldId="2147473256"/>
        </pc:sldMkLst>
      </pc:sldChg>
      <pc:sldChg chg="add del">
        <pc:chgData name="McDonough, Noreen T CIV USN NAVSUP WSS PHIL (USA)" userId="730d94fb-5373-46ba-9d4d-3e3d8ad81e57" providerId="ADAL" clId="{ABE76D54-39B4-40A1-AD39-F6386CA0D3C1}" dt="2026-08-12T14:37:39.810" v="97" actId="47"/>
        <pc:sldMkLst>
          <pc:docMk/>
          <pc:sldMk cId="892639587" sldId="2147473258"/>
        </pc:sldMkLst>
      </pc:sldChg>
      <pc:sldChg chg="delSp modSp mod">
        <pc:chgData name="McDonough, Noreen T CIV USN NAVSUP WSS PHIL (USA)" userId="730d94fb-5373-46ba-9d4d-3e3d8ad81e57" providerId="ADAL" clId="{ABE76D54-39B4-40A1-AD39-F6386CA0D3C1}" dt="2026-08-13T16:46:26.259" v="138" actId="1076"/>
        <pc:sldMkLst>
          <pc:docMk/>
          <pc:sldMk cId="1837474062" sldId="2147483436"/>
        </pc:sldMkLst>
        <pc:picChg chg="mod">
          <ac:chgData name="McDonough, Noreen T CIV USN NAVSUP WSS PHIL (USA)" userId="730d94fb-5373-46ba-9d4d-3e3d8ad81e57" providerId="ADAL" clId="{ABE76D54-39B4-40A1-AD39-F6386CA0D3C1}" dt="2026-08-13T16:46:13.766" v="135" actId="1076"/>
          <ac:picMkLst>
            <pc:docMk/>
            <pc:sldMk cId="1837474062" sldId="2147483436"/>
            <ac:picMk id="19" creationId="{6C7CB7FF-493D-3EDA-BC37-7B81FCC6C2CB}"/>
          </ac:picMkLst>
        </pc:picChg>
        <pc:picChg chg="mod">
          <ac:chgData name="McDonough, Noreen T CIV USN NAVSUP WSS PHIL (USA)" userId="730d94fb-5373-46ba-9d4d-3e3d8ad81e57" providerId="ADAL" clId="{ABE76D54-39B4-40A1-AD39-F6386CA0D3C1}" dt="2026-08-13T16:46:15.807" v="136" actId="1076"/>
          <ac:picMkLst>
            <pc:docMk/>
            <pc:sldMk cId="1837474062" sldId="2147483436"/>
            <ac:picMk id="21" creationId="{1103CB50-77C7-24F4-5DC8-493EF5A07B55}"/>
          </ac:picMkLst>
        </pc:picChg>
        <pc:picChg chg="mod">
          <ac:chgData name="McDonough, Noreen T CIV USN NAVSUP WSS PHIL (USA)" userId="730d94fb-5373-46ba-9d4d-3e3d8ad81e57" providerId="ADAL" clId="{ABE76D54-39B4-40A1-AD39-F6386CA0D3C1}" dt="2026-08-13T16:46:08.349" v="134" actId="1076"/>
          <ac:picMkLst>
            <pc:docMk/>
            <pc:sldMk cId="1837474062" sldId="2147483436"/>
            <ac:picMk id="23" creationId="{CBE7A411-3A6C-A51F-C13F-C2E3972A4694}"/>
          </ac:picMkLst>
        </pc:picChg>
        <pc:picChg chg="mod">
          <ac:chgData name="McDonough, Noreen T CIV USN NAVSUP WSS PHIL (USA)" userId="730d94fb-5373-46ba-9d4d-3e3d8ad81e57" providerId="ADAL" clId="{ABE76D54-39B4-40A1-AD39-F6386CA0D3C1}" dt="2026-08-13T16:46:23.484" v="137" actId="1076"/>
          <ac:picMkLst>
            <pc:docMk/>
            <pc:sldMk cId="1837474062" sldId="2147483436"/>
            <ac:picMk id="25" creationId="{CD18CBE6-F15C-8637-E43B-ABB193292B4B}"/>
          </ac:picMkLst>
        </pc:picChg>
        <pc:picChg chg="mod">
          <ac:chgData name="McDonough, Noreen T CIV USN NAVSUP WSS PHIL (USA)" userId="730d94fb-5373-46ba-9d4d-3e3d8ad81e57" providerId="ADAL" clId="{ABE76D54-39B4-40A1-AD39-F6386CA0D3C1}" dt="2026-08-13T16:46:26.259" v="138" actId="1076"/>
          <ac:picMkLst>
            <pc:docMk/>
            <pc:sldMk cId="1837474062" sldId="2147483436"/>
            <ac:picMk id="27" creationId="{0D9AB700-5B99-6FB3-870A-27BCCE89CD05}"/>
          </ac:picMkLst>
        </pc:picChg>
        <pc:picChg chg="del">
          <ac:chgData name="McDonough, Noreen T CIV USN NAVSUP WSS PHIL (USA)" userId="730d94fb-5373-46ba-9d4d-3e3d8ad81e57" providerId="ADAL" clId="{ABE76D54-39B4-40A1-AD39-F6386CA0D3C1}" dt="2026-08-13T16:44:38.593" v="117" actId="478"/>
          <ac:picMkLst>
            <pc:docMk/>
            <pc:sldMk cId="1837474062" sldId="2147483436"/>
            <ac:picMk id="31" creationId="{9FD94A12-2194-E5AF-D755-D367066CCBFD}"/>
          </ac:picMkLst>
        </pc:picChg>
      </pc:sldChg>
      <pc:sldChg chg="ord">
        <pc:chgData name="McDonough, Noreen T CIV USN NAVSUP WSS PHIL (USA)" userId="730d94fb-5373-46ba-9d4d-3e3d8ad81e57" providerId="ADAL" clId="{ABE76D54-39B4-40A1-AD39-F6386CA0D3C1}" dt="2026-08-12T14:42:57.262" v="116"/>
        <pc:sldMkLst>
          <pc:docMk/>
          <pc:sldMk cId="16402059" sldId="2147483438"/>
        </pc:sldMkLst>
      </pc:sldChg>
      <pc:sldChg chg="delSp modSp add mod ord">
        <pc:chgData name="McDonough, Noreen T CIV USN NAVSUP WSS PHIL (USA)" userId="730d94fb-5373-46ba-9d4d-3e3d8ad81e57" providerId="ADAL" clId="{ABE76D54-39B4-40A1-AD39-F6386CA0D3C1}" dt="2026-08-12T14:42:57.262" v="116"/>
        <pc:sldMkLst>
          <pc:docMk/>
          <pc:sldMk cId="1189959451" sldId="2147483441"/>
        </pc:sldMkLst>
        <pc:spChg chg="mod">
          <ac:chgData name="McDonough, Noreen T CIV USN NAVSUP WSS PHIL (USA)" userId="730d94fb-5373-46ba-9d4d-3e3d8ad81e57" providerId="ADAL" clId="{ABE76D54-39B4-40A1-AD39-F6386CA0D3C1}" dt="2026-08-12T14:40:25.982" v="101" actId="255"/>
          <ac:spMkLst>
            <pc:docMk/>
            <pc:sldMk cId="1189959451" sldId="2147483441"/>
            <ac:spMk id="3" creationId="{61894F92-F934-1419-5553-B05FE56CD432}"/>
          </ac:spMkLst>
        </pc:spChg>
        <pc:spChg chg="del mod">
          <ac:chgData name="McDonough, Noreen T CIV USN NAVSUP WSS PHIL (USA)" userId="730d94fb-5373-46ba-9d4d-3e3d8ad81e57" providerId="ADAL" clId="{ABE76D54-39B4-40A1-AD39-F6386CA0D3C1}" dt="2026-08-12T14:41:33.870" v="108" actId="478"/>
          <ac:spMkLst>
            <pc:docMk/>
            <pc:sldMk cId="1189959451" sldId="2147483441"/>
            <ac:spMk id="6" creationId="{DFF5D580-04B6-8BE9-476D-96529B4CBB28}"/>
          </ac:spMkLst>
        </pc:spChg>
      </pc:sldChg>
      <pc:sldChg chg="delSp modSp add mod ord">
        <pc:chgData name="McDonough, Noreen T CIV USN NAVSUP WSS PHIL (USA)" userId="730d94fb-5373-46ba-9d4d-3e3d8ad81e57" providerId="ADAL" clId="{ABE76D54-39B4-40A1-AD39-F6386CA0D3C1}" dt="2026-08-12T14:42:57.262" v="116"/>
        <pc:sldMkLst>
          <pc:docMk/>
          <pc:sldMk cId="2872576441" sldId="2147483442"/>
        </pc:sldMkLst>
        <pc:spChg chg="del mod">
          <ac:chgData name="McDonough, Noreen T CIV USN NAVSUP WSS PHIL (USA)" userId="730d94fb-5373-46ba-9d4d-3e3d8ad81e57" providerId="ADAL" clId="{ABE76D54-39B4-40A1-AD39-F6386CA0D3C1}" dt="2026-08-12T14:41:25.277" v="107" actId="478"/>
          <ac:spMkLst>
            <pc:docMk/>
            <pc:sldMk cId="2872576441" sldId="2147483442"/>
            <ac:spMk id="2" creationId="{DDB2B7FC-F248-CF4A-50A3-70AC011DB015}"/>
          </ac:spMkLst>
        </pc:spChg>
        <pc:spChg chg="mod">
          <ac:chgData name="McDonough, Noreen T CIV USN NAVSUP WSS PHIL (USA)" userId="730d94fb-5373-46ba-9d4d-3e3d8ad81e57" providerId="ADAL" clId="{ABE76D54-39B4-40A1-AD39-F6386CA0D3C1}" dt="2026-08-12T14:40:36.574" v="102" actId="255"/>
          <ac:spMkLst>
            <pc:docMk/>
            <pc:sldMk cId="2872576441" sldId="2147483442"/>
            <ac:spMk id="3" creationId="{67C2A0B6-1BE9-5C21-D92E-11AB5CB90896}"/>
          </ac:spMkLst>
        </pc:spChg>
      </pc:sldChg>
      <pc:sldChg chg="delSp modSp add mod ord">
        <pc:chgData name="McDonough, Noreen T CIV USN NAVSUP WSS PHIL (USA)" userId="730d94fb-5373-46ba-9d4d-3e3d8ad81e57" providerId="ADAL" clId="{ABE76D54-39B4-40A1-AD39-F6386CA0D3C1}" dt="2026-08-12T14:42:57.262" v="116"/>
        <pc:sldMkLst>
          <pc:docMk/>
          <pc:sldMk cId="2811623839" sldId="2147483443"/>
        </pc:sldMkLst>
        <pc:spChg chg="mod">
          <ac:chgData name="McDonough, Noreen T CIV USN NAVSUP WSS PHIL (USA)" userId="730d94fb-5373-46ba-9d4d-3e3d8ad81e57" providerId="ADAL" clId="{ABE76D54-39B4-40A1-AD39-F6386CA0D3C1}" dt="2026-08-12T14:41:55.888" v="114" actId="255"/>
          <ac:spMkLst>
            <pc:docMk/>
            <pc:sldMk cId="2811623839" sldId="2147483443"/>
            <ac:spMk id="3" creationId="{6D99A078-C672-1866-9C68-7D5F95D0B871}"/>
          </ac:spMkLst>
        </pc:spChg>
        <pc:spChg chg="del mod">
          <ac:chgData name="McDonough, Noreen T CIV USN NAVSUP WSS PHIL (USA)" userId="730d94fb-5373-46ba-9d4d-3e3d8ad81e57" providerId="ADAL" clId="{ABE76D54-39B4-40A1-AD39-F6386CA0D3C1}" dt="2026-08-12T14:41:18.657" v="106" actId="478"/>
          <ac:spMkLst>
            <pc:docMk/>
            <pc:sldMk cId="2811623839" sldId="2147483443"/>
            <ac:spMk id="4" creationId="{454C0BE2-2D72-5F94-2958-CAABDEB6635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oleObject" Target="file:///C:\Users\jacqueline.coble\AppData\Local\Temp\MicrosoftEdgeDownloads\bfbfdec7-a56b-4ac0-be41-f25ba1e2de49\465456EXPORT.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480887858560827"/>
          <c:y val="0.11796849668008756"/>
          <c:w val="0.79263048971670425"/>
          <c:h val="0.82343775692435062"/>
        </c:manualLayout>
      </c:layout>
      <c:doughnutChart>
        <c:varyColors val="1"/>
        <c:ser>
          <c:idx val="0"/>
          <c:order val="0"/>
          <c:tx>
            <c:strRef>
              <c:f>Sheet1!$B$1</c:f>
              <c:strCache>
                <c:ptCount val="1"/>
                <c:pt idx="0">
                  <c:v>S&amp;OP Categories</c:v>
                </c:pt>
              </c:strCache>
            </c:strRef>
          </c:tx>
          <c:spPr>
            <a:ln>
              <a:solidFill>
                <a:srgbClr val="000000">
                  <a:lumMod val="95000"/>
                  <a:lumOff val="5000"/>
                </a:srgbClr>
              </a:solidFill>
            </a:ln>
            <a:effectLst>
              <a:outerShdw blurRad="50800" dist="38100" dir="2700000" algn="tl" rotWithShape="0">
                <a:prstClr val="black">
                  <a:alpha val="40000"/>
                </a:prstClr>
              </a:outerShdw>
            </a:effectLst>
          </c:spPr>
          <c:dPt>
            <c:idx val="0"/>
            <c:bubble3D val="0"/>
            <c:spPr>
              <a:solidFill>
                <a:srgbClr val="E7EBF1">
                  <a:lumMod val="50000"/>
                </a:srgbClr>
              </a:solidFill>
              <a:ln>
                <a:solidFill>
                  <a:srgbClr val="000000">
                    <a:lumMod val="95000"/>
                    <a:lumOff val="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5A48-410E-91F8-38A87F416293}"/>
              </c:ext>
            </c:extLst>
          </c:dPt>
          <c:dPt>
            <c:idx val="1"/>
            <c:bubble3D val="0"/>
            <c:spPr>
              <a:solidFill>
                <a:srgbClr val="5E9FDB"/>
              </a:solidFill>
              <a:ln>
                <a:solidFill>
                  <a:srgbClr val="000000">
                    <a:lumMod val="95000"/>
                    <a:lumOff val="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5A48-410E-91F8-38A87F416293}"/>
              </c:ext>
            </c:extLst>
          </c:dPt>
          <c:dPt>
            <c:idx val="2"/>
            <c:bubble3D val="0"/>
            <c:spPr>
              <a:solidFill>
                <a:srgbClr val="B4CCE9"/>
              </a:solidFill>
              <a:ln>
                <a:solidFill>
                  <a:srgbClr val="000000">
                    <a:lumMod val="95000"/>
                    <a:lumOff val="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5A48-410E-91F8-38A87F416293}"/>
              </c:ext>
            </c:extLst>
          </c:dPt>
          <c:dLbls>
            <c:dLbl>
              <c:idx val="0"/>
              <c:layout>
                <c:manualLayout>
                  <c:x val="0.28350986583529852"/>
                  <c:y val="-0.36796863509051209"/>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Arial Black" panose="020B0A04020102020204" pitchFamily="34" charset="0"/>
                        <a:ea typeface="+mn-ea"/>
                        <a:cs typeface="+mn-cs"/>
                      </a:defRPr>
                    </a:pPr>
                    <a:fld id="{C007433E-EEDE-4D18-90AA-1B4C9D15ED98}" type="PERCENTAGE">
                      <a:rPr lang="en-US" sz="3200" b="0" baseline="0" smtClean="0">
                        <a:solidFill>
                          <a:schemeClr val="bg1"/>
                        </a:solidFill>
                        <a:latin typeface="Arial Black" panose="020B0A04020102020204" pitchFamily="34" charset="0"/>
                      </a:rPr>
                      <a:pPr>
                        <a:defRPr sz="1600">
                          <a:solidFill>
                            <a:schemeClr val="bg1"/>
                          </a:solidFill>
                          <a:latin typeface="Arial Black" panose="020B0A04020102020204" pitchFamily="34" charset="0"/>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Arial Black" panose="020B0A04020102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1285956006768189"/>
                      <c:h val="0.1921171756817682"/>
                    </c:manualLayout>
                  </c15:layout>
                  <c15:dlblFieldTable/>
                  <c15:showDataLabelsRange val="0"/>
                </c:ext>
                <c:ext xmlns:c16="http://schemas.microsoft.com/office/drawing/2014/chart" uri="{C3380CC4-5D6E-409C-BE32-E72D297353CC}">
                  <c16:uniqueId val="{00000001-5A48-410E-91F8-38A87F416293}"/>
                </c:ext>
              </c:extLst>
            </c:dLbl>
            <c:dLbl>
              <c:idx val="1"/>
              <c:layout>
                <c:manualLayout>
                  <c:x val="-2.2560631697687534E-2"/>
                  <c:y val="1.6406248990757277E-2"/>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Arial Black" panose="020B0A04020102020204" pitchFamily="34" charset="0"/>
                        <a:ea typeface="+mn-ea"/>
                        <a:cs typeface="+mn-cs"/>
                      </a:defRPr>
                    </a:pPr>
                    <a:fld id="{449F6CD2-50C3-48CA-9A13-B07196DC55BB}" type="PERCENTAGE">
                      <a:rPr lang="en-US" sz="2000" b="0" baseline="0" smtClean="0">
                        <a:solidFill>
                          <a:schemeClr val="bg1"/>
                        </a:solidFill>
                        <a:latin typeface="Arial Black" panose="020B0A04020102020204" pitchFamily="34" charset="0"/>
                      </a:rPr>
                      <a:pPr>
                        <a:defRPr sz="1600">
                          <a:solidFill>
                            <a:schemeClr val="bg1"/>
                          </a:solidFill>
                          <a:latin typeface="Arial Black" panose="020B0A04020102020204" pitchFamily="34" charset="0"/>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Arial Black" panose="020B0A04020102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A48-410E-91F8-38A87F416293}"/>
                </c:ext>
              </c:extLst>
            </c:dLbl>
            <c:dLbl>
              <c:idx val="2"/>
              <c:layout>
                <c:manualLayout>
                  <c:x val="-7.8046462466303387E-3"/>
                  <c:y val="-3.5156247837337977E-3"/>
                </c:manualLayout>
              </c:layout>
              <c:tx>
                <c:rich>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Arial Black" panose="020B0A04020102020204" pitchFamily="34" charset="0"/>
                        <a:ea typeface="+mn-ea"/>
                        <a:cs typeface="+mn-cs"/>
                      </a:defRPr>
                    </a:pPr>
                    <a:fld id="{42131B8D-C8A1-41FB-AFB1-D255A141DCF0}" type="PERCENTAGE">
                      <a:rPr lang="en-US" sz="1600" b="0" baseline="0" smtClean="0">
                        <a:solidFill>
                          <a:schemeClr val="bg1"/>
                        </a:solidFill>
                      </a:rPr>
                      <a:pPr>
                        <a:defRPr sz="1600">
                          <a:solidFill>
                            <a:schemeClr val="bg1"/>
                          </a:solidFill>
                          <a:latin typeface="Arial Black" panose="020B0A04020102020204" pitchFamily="34" charset="0"/>
                        </a:defRPr>
                      </a:pPr>
                      <a:t>[PERCENTAGE]</a:t>
                    </a:fld>
                    <a:endParaRPr lang="en-US"/>
                  </a:p>
                </c:rich>
              </c:tx>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Arial Black" panose="020B0A04020102020204" pitchFamily="34" charset="0"/>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323047816992419"/>
                      <c:h val="6.789843332317709E-2"/>
                    </c:manualLayout>
                  </c15:layout>
                  <c15:dlblFieldTable/>
                  <c15:showDataLabelsRange val="0"/>
                </c:ext>
                <c:ext xmlns:c16="http://schemas.microsoft.com/office/drawing/2014/chart" uri="{C3380CC4-5D6E-409C-BE32-E72D297353CC}">
                  <c16:uniqueId val="{00000005-5A48-410E-91F8-38A87F41629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A category</c:v>
                </c:pt>
                <c:pt idx="1">
                  <c:v>B category</c:v>
                </c:pt>
                <c:pt idx="2">
                  <c:v>C category</c:v>
                </c:pt>
              </c:strCache>
            </c:strRef>
          </c:cat>
          <c:val>
            <c:numRef>
              <c:f>Sheet1!$B$2:$B$4</c:f>
              <c:numCache>
                <c:formatCode>0%</c:formatCode>
                <c:ptCount val="3"/>
                <c:pt idx="0">
                  <c:v>0.8</c:v>
                </c:pt>
                <c:pt idx="1">
                  <c:v>0.15</c:v>
                </c:pt>
                <c:pt idx="2">
                  <c:v>0.05</c:v>
                </c:pt>
              </c:numCache>
            </c:numRef>
          </c:val>
          <c:extLst>
            <c:ext xmlns:c16="http://schemas.microsoft.com/office/drawing/2014/chart" uri="{C3380CC4-5D6E-409C-BE32-E72D297353CC}">
              <c16:uniqueId val="{00000006-5A48-410E-91F8-38A87F416293}"/>
            </c:ext>
          </c:extLst>
        </c:ser>
        <c:dLbls>
          <c:showLegendKey val="0"/>
          <c:showVal val="0"/>
          <c:showCatName val="1"/>
          <c:showSerName val="0"/>
          <c:showPercent val="1"/>
          <c:showBubbleSize val="0"/>
          <c:showLeaderLines val="0"/>
        </c:dLbls>
        <c:firstSliceAng val="109"/>
        <c:holeSize val="4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3357661304547955E-2"/>
          <c:y val="5.6348117621956163E-2"/>
          <c:w val="0.95540810114586294"/>
          <c:h val="0.80486449225586487"/>
        </c:manualLayout>
      </c:layout>
      <c:barChart>
        <c:barDir val="col"/>
        <c:grouping val="clustered"/>
        <c:varyColors val="0"/>
        <c:ser>
          <c:idx val="0"/>
          <c:order val="0"/>
          <c:tx>
            <c:strRef>
              <c:f>Sheet1!$A$2</c:f>
              <c:strCache>
                <c:ptCount val="1"/>
                <c:pt idx="0">
                  <c:v>A</c:v>
                </c:pt>
              </c:strCache>
            </c:strRef>
          </c:tx>
          <c:spPr>
            <a:solidFill>
              <a:srgbClr val="3E78AD"/>
            </a:solidFill>
            <a:ln>
              <a:noFill/>
            </a:ln>
            <a:effectLst/>
          </c:spPr>
          <c:invertIfNegative val="0"/>
          <c:trendline>
            <c:spPr>
              <a:ln w="19050" cap="rnd">
                <a:solidFill>
                  <a:schemeClr val="accent1"/>
                </a:solidFill>
                <a:prstDash val="sysDot"/>
              </a:ln>
              <a:effectLst/>
            </c:spPr>
            <c:trendlineType val="movingAvg"/>
            <c:period val="2"/>
            <c:dispRSqr val="0"/>
            <c:dispEq val="0"/>
          </c:trendline>
          <c:cat>
            <c:strRef>
              <c:f>Sheet1!$B$1:$M$1</c:f>
              <c:strCache>
                <c:ptCount val="12"/>
                <c:pt idx="0">
                  <c:v>Q1</c:v>
                </c:pt>
                <c:pt idx="1">
                  <c:v>Q2</c:v>
                </c:pt>
                <c:pt idx="2">
                  <c:v>Q3</c:v>
                </c:pt>
                <c:pt idx="3">
                  <c:v>Q4</c:v>
                </c:pt>
                <c:pt idx="4">
                  <c:v>Q5</c:v>
                </c:pt>
                <c:pt idx="5">
                  <c:v>Q6</c:v>
                </c:pt>
                <c:pt idx="6">
                  <c:v>Q7</c:v>
                </c:pt>
                <c:pt idx="7">
                  <c:v>Q8</c:v>
                </c:pt>
                <c:pt idx="8">
                  <c:v>Q9</c:v>
                </c:pt>
                <c:pt idx="9">
                  <c:v>Q10</c:v>
                </c:pt>
                <c:pt idx="10">
                  <c:v>Q11</c:v>
                </c:pt>
                <c:pt idx="11">
                  <c:v>Q12</c:v>
                </c:pt>
              </c:strCache>
            </c:strRef>
          </c:cat>
          <c:val>
            <c:numRef>
              <c:f>Sheet1!$B$2:$M$2</c:f>
              <c:numCache>
                <c:formatCode>General</c:formatCode>
                <c:ptCount val="12"/>
                <c:pt idx="0">
                  <c:v>30</c:v>
                </c:pt>
                <c:pt idx="1">
                  <c:v>35</c:v>
                </c:pt>
                <c:pt idx="2">
                  <c:v>42</c:v>
                </c:pt>
                <c:pt idx="3">
                  <c:v>20</c:v>
                </c:pt>
                <c:pt idx="4">
                  <c:v>26</c:v>
                </c:pt>
                <c:pt idx="5">
                  <c:v>24</c:v>
                </c:pt>
                <c:pt idx="6">
                  <c:v>21</c:v>
                </c:pt>
                <c:pt idx="7">
                  <c:v>19</c:v>
                </c:pt>
                <c:pt idx="8">
                  <c:v>17</c:v>
                </c:pt>
                <c:pt idx="9">
                  <c:v>15</c:v>
                </c:pt>
                <c:pt idx="10">
                  <c:v>27</c:v>
                </c:pt>
                <c:pt idx="11">
                  <c:v>30</c:v>
                </c:pt>
              </c:numCache>
            </c:numRef>
          </c:val>
          <c:extLst>
            <c:ext xmlns:c16="http://schemas.microsoft.com/office/drawing/2014/chart" uri="{C3380CC4-5D6E-409C-BE32-E72D297353CC}">
              <c16:uniqueId val="{00000000-1B6A-4358-BBD3-7914739A278C}"/>
            </c:ext>
          </c:extLst>
        </c:ser>
        <c:ser>
          <c:idx val="1"/>
          <c:order val="1"/>
          <c:tx>
            <c:strRef>
              <c:f>Sheet1!$A$3</c:f>
              <c:strCache>
                <c:ptCount val="1"/>
                <c:pt idx="0">
                  <c:v>B</c:v>
                </c:pt>
              </c:strCache>
            </c:strRef>
          </c:tx>
          <c:spPr>
            <a:solidFill>
              <a:srgbClr val="5E9FDB"/>
            </a:solidFill>
            <a:ln>
              <a:noFill/>
            </a:ln>
            <a:effectLst/>
          </c:spPr>
          <c:invertIfNegative val="0"/>
          <c:trendline>
            <c:spPr>
              <a:ln w="19050" cap="rnd">
                <a:solidFill>
                  <a:schemeClr val="accent2"/>
                </a:solidFill>
                <a:prstDash val="sysDot"/>
              </a:ln>
              <a:effectLst/>
            </c:spPr>
            <c:trendlineType val="movingAvg"/>
            <c:period val="2"/>
            <c:dispRSqr val="0"/>
            <c:dispEq val="0"/>
          </c:trendline>
          <c:cat>
            <c:strRef>
              <c:f>Sheet1!$B$1:$M$1</c:f>
              <c:strCache>
                <c:ptCount val="12"/>
                <c:pt idx="0">
                  <c:v>Q1</c:v>
                </c:pt>
                <c:pt idx="1">
                  <c:v>Q2</c:v>
                </c:pt>
                <c:pt idx="2">
                  <c:v>Q3</c:v>
                </c:pt>
                <c:pt idx="3">
                  <c:v>Q4</c:v>
                </c:pt>
                <c:pt idx="4">
                  <c:v>Q5</c:v>
                </c:pt>
                <c:pt idx="5">
                  <c:v>Q6</c:v>
                </c:pt>
                <c:pt idx="6">
                  <c:v>Q7</c:v>
                </c:pt>
                <c:pt idx="7">
                  <c:v>Q8</c:v>
                </c:pt>
                <c:pt idx="8">
                  <c:v>Q9</c:v>
                </c:pt>
                <c:pt idx="9">
                  <c:v>Q10</c:v>
                </c:pt>
                <c:pt idx="10">
                  <c:v>Q11</c:v>
                </c:pt>
                <c:pt idx="11">
                  <c:v>Q12</c:v>
                </c:pt>
              </c:strCache>
            </c:strRef>
          </c:cat>
          <c:val>
            <c:numRef>
              <c:f>Sheet1!$B$3:$M$3</c:f>
              <c:numCache>
                <c:formatCode>General</c:formatCode>
                <c:ptCount val="12"/>
                <c:pt idx="0">
                  <c:v>15</c:v>
                </c:pt>
                <c:pt idx="1">
                  <c:v>18</c:v>
                </c:pt>
                <c:pt idx="2">
                  <c:v>21</c:v>
                </c:pt>
                <c:pt idx="3">
                  <c:v>10</c:v>
                </c:pt>
                <c:pt idx="4">
                  <c:v>13</c:v>
                </c:pt>
                <c:pt idx="5">
                  <c:v>12</c:v>
                </c:pt>
                <c:pt idx="6">
                  <c:v>11</c:v>
                </c:pt>
                <c:pt idx="7">
                  <c:v>10</c:v>
                </c:pt>
                <c:pt idx="8">
                  <c:v>9</c:v>
                </c:pt>
                <c:pt idx="9">
                  <c:v>8</c:v>
                </c:pt>
                <c:pt idx="10">
                  <c:v>14</c:v>
                </c:pt>
                <c:pt idx="11">
                  <c:v>15</c:v>
                </c:pt>
              </c:numCache>
            </c:numRef>
          </c:val>
          <c:extLst>
            <c:ext xmlns:c16="http://schemas.microsoft.com/office/drawing/2014/chart" uri="{C3380CC4-5D6E-409C-BE32-E72D297353CC}">
              <c16:uniqueId val="{00000001-1B6A-4358-BBD3-7914739A278C}"/>
            </c:ext>
          </c:extLst>
        </c:ser>
        <c:ser>
          <c:idx val="2"/>
          <c:order val="2"/>
          <c:tx>
            <c:strRef>
              <c:f>Sheet1!$A$4</c:f>
              <c:strCache>
                <c:ptCount val="1"/>
                <c:pt idx="0">
                  <c:v>C</c:v>
                </c:pt>
              </c:strCache>
            </c:strRef>
          </c:tx>
          <c:spPr>
            <a:solidFill>
              <a:srgbClr val="B4CCE9"/>
            </a:solidFill>
            <a:ln>
              <a:noFill/>
            </a:ln>
            <a:effectLst/>
          </c:spPr>
          <c:invertIfNegative val="0"/>
          <c:trendline>
            <c:spPr>
              <a:ln w="19050" cap="rnd">
                <a:solidFill>
                  <a:schemeClr val="accent3"/>
                </a:solidFill>
                <a:prstDash val="sysDot"/>
              </a:ln>
              <a:effectLst/>
            </c:spPr>
            <c:trendlineType val="movingAvg"/>
            <c:period val="2"/>
            <c:dispRSqr val="0"/>
            <c:dispEq val="0"/>
          </c:trendline>
          <c:cat>
            <c:strRef>
              <c:f>Sheet1!$B$1:$M$1</c:f>
              <c:strCache>
                <c:ptCount val="12"/>
                <c:pt idx="0">
                  <c:v>Q1</c:v>
                </c:pt>
                <c:pt idx="1">
                  <c:v>Q2</c:v>
                </c:pt>
                <c:pt idx="2">
                  <c:v>Q3</c:v>
                </c:pt>
                <c:pt idx="3">
                  <c:v>Q4</c:v>
                </c:pt>
                <c:pt idx="4">
                  <c:v>Q5</c:v>
                </c:pt>
                <c:pt idx="5">
                  <c:v>Q6</c:v>
                </c:pt>
                <c:pt idx="6">
                  <c:v>Q7</c:v>
                </c:pt>
                <c:pt idx="7">
                  <c:v>Q8</c:v>
                </c:pt>
                <c:pt idx="8">
                  <c:v>Q9</c:v>
                </c:pt>
                <c:pt idx="9">
                  <c:v>Q10</c:v>
                </c:pt>
                <c:pt idx="10">
                  <c:v>Q11</c:v>
                </c:pt>
                <c:pt idx="11">
                  <c:v>Q12</c:v>
                </c:pt>
              </c:strCache>
            </c:strRef>
          </c:cat>
          <c:val>
            <c:numRef>
              <c:f>Sheet1!$B$4:$M$4</c:f>
              <c:numCache>
                <c:formatCode>General</c:formatCode>
                <c:ptCount val="12"/>
                <c:pt idx="0">
                  <c:v>4</c:v>
                </c:pt>
                <c:pt idx="1">
                  <c:v>2</c:v>
                </c:pt>
                <c:pt idx="2">
                  <c:v>1</c:v>
                </c:pt>
                <c:pt idx="3">
                  <c:v>4</c:v>
                </c:pt>
                <c:pt idx="4">
                  <c:v>6</c:v>
                </c:pt>
                <c:pt idx="5">
                  <c:v>2</c:v>
                </c:pt>
                <c:pt idx="6">
                  <c:v>9</c:v>
                </c:pt>
                <c:pt idx="7">
                  <c:v>3</c:v>
                </c:pt>
                <c:pt idx="8">
                  <c:v>4</c:v>
                </c:pt>
                <c:pt idx="9">
                  <c:v>3</c:v>
                </c:pt>
                <c:pt idx="10">
                  <c:v>6</c:v>
                </c:pt>
                <c:pt idx="11">
                  <c:v>7</c:v>
                </c:pt>
              </c:numCache>
            </c:numRef>
          </c:val>
          <c:extLst>
            <c:ext xmlns:c16="http://schemas.microsoft.com/office/drawing/2014/chart" uri="{C3380CC4-5D6E-409C-BE32-E72D297353CC}">
              <c16:uniqueId val="{00000002-1B6A-4358-BBD3-7914739A278C}"/>
            </c:ext>
          </c:extLst>
        </c:ser>
        <c:dLbls>
          <c:showLegendKey val="0"/>
          <c:showVal val="0"/>
          <c:showCatName val="0"/>
          <c:showSerName val="0"/>
          <c:showPercent val="0"/>
          <c:showBubbleSize val="0"/>
        </c:dLbls>
        <c:gapWidth val="219"/>
        <c:overlap val="-27"/>
        <c:axId val="1394224447"/>
        <c:axId val="1394234527"/>
      </c:barChart>
      <c:catAx>
        <c:axId val="1394224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394234527"/>
        <c:crosses val="autoZero"/>
        <c:auto val="1"/>
        <c:lblAlgn val="ctr"/>
        <c:lblOffset val="100"/>
        <c:noMultiLvlLbl val="0"/>
      </c:catAx>
      <c:valAx>
        <c:axId val="1394234527"/>
        <c:scaling>
          <c:orientation val="minMax"/>
        </c:scaling>
        <c:delete val="1"/>
        <c:axPos val="l"/>
        <c:numFmt formatCode="General" sourceLinked="1"/>
        <c:majorTickMark val="none"/>
        <c:minorTickMark val="none"/>
        <c:tickLblPos val="nextTo"/>
        <c:crossAx val="1394224447"/>
        <c:crosses val="autoZero"/>
        <c:crossBetween val="between"/>
      </c:valAx>
      <c:spPr>
        <a:gradFill>
          <a:gsLst>
            <a:gs pos="0">
              <a:srgbClr val="C9E7CA">
                <a:alpha val="60000"/>
              </a:srgbClr>
            </a:gs>
            <a:gs pos="95000">
              <a:srgbClr val="FFFFFF"/>
            </a:gs>
          </a:gsLst>
          <a:lin ang="6000000" scaled="0"/>
        </a:gradFill>
        <a:ln w="25400">
          <a:solidFill>
            <a:srgbClr val="00B050"/>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521822925633376E-2"/>
          <c:y val="4.659788550915548E-2"/>
          <c:w val="0.97914527539054297"/>
          <c:h val="0.82047025371828519"/>
        </c:manualLayout>
      </c:layout>
      <c:barChart>
        <c:barDir val="col"/>
        <c:grouping val="clustered"/>
        <c:varyColors val="0"/>
        <c:ser>
          <c:idx val="0"/>
          <c:order val="0"/>
          <c:tx>
            <c:strRef>
              <c:f>Sheet1!$A$2</c:f>
              <c:strCache>
                <c:ptCount val="1"/>
                <c:pt idx="0">
                  <c:v>A</c:v>
                </c:pt>
              </c:strCache>
            </c:strRef>
          </c:tx>
          <c:spPr>
            <a:solidFill>
              <a:srgbClr val="3E78AD"/>
            </a:solidFill>
            <a:ln>
              <a:noFill/>
            </a:ln>
            <a:effectLst/>
          </c:spPr>
          <c:invertIfNegative val="0"/>
          <c:trendline>
            <c:spPr>
              <a:ln w="19050" cap="rnd">
                <a:solidFill>
                  <a:schemeClr val="accent1"/>
                </a:solidFill>
                <a:prstDash val="sysDot"/>
              </a:ln>
              <a:effectLst/>
            </c:spPr>
            <c:trendlineType val="movingAvg"/>
            <c:period val="2"/>
            <c:dispRSqr val="0"/>
            <c:dispEq val="0"/>
          </c:trendline>
          <c:cat>
            <c:strRef>
              <c:f>Sheet1!$B$1:$M$1</c:f>
              <c:strCache>
                <c:ptCount val="12"/>
                <c:pt idx="0">
                  <c:v>Q1</c:v>
                </c:pt>
                <c:pt idx="1">
                  <c:v>Q2</c:v>
                </c:pt>
                <c:pt idx="2">
                  <c:v>Q3</c:v>
                </c:pt>
                <c:pt idx="3">
                  <c:v>Q4</c:v>
                </c:pt>
                <c:pt idx="4">
                  <c:v>Q5</c:v>
                </c:pt>
                <c:pt idx="5">
                  <c:v>Q6</c:v>
                </c:pt>
                <c:pt idx="6">
                  <c:v>Q7</c:v>
                </c:pt>
                <c:pt idx="7">
                  <c:v>Q8</c:v>
                </c:pt>
                <c:pt idx="8">
                  <c:v>Q9</c:v>
                </c:pt>
                <c:pt idx="9">
                  <c:v>Q10</c:v>
                </c:pt>
                <c:pt idx="10">
                  <c:v>Q11</c:v>
                </c:pt>
                <c:pt idx="11">
                  <c:v>Q12</c:v>
                </c:pt>
              </c:strCache>
            </c:strRef>
          </c:cat>
          <c:val>
            <c:numRef>
              <c:f>Sheet1!$B$2:$M$2</c:f>
              <c:numCache>
                <c:formatCode>General</c:formatCode>
                <c:ptCount val="12"/>
                <c:pt idx="0">
                  <c:v>30</c:v>
                </c:pt>
                <c:pt idx="1">
                  <c:v>0</c:v>
                </c:pt>
                <c:pt idx="2">
                  <c:v>0</c:v>
                </c:pt>
                <c:pt idx="3">
                  <c:v>20</c:v>
                </c:pt>
                <c:pt idx="4">
                  <c:v>0</c:v>
                </c:pt>
                <c:pt idx="5">
                  <c:v>0</c:v>
                </c:pt>
                <c:pt idx="6">
                  <c:v>21</c:v>
                </c:pt>
                <c:pt idx="7">
                  <c:v>0</c:v>
                </c:pt>
                <c:pt idx="8">
                  <c:v>17</c:v>
                </c:pt>
                <c:pt idx="9">
                  <c:v>15</c:v>
                </c:pt>
                <c:pt idx="10">
                  <c:v>27</c:v>
                </c:pt>
                <c:pt idx="11">
                  <c:v>0</c:v>
                </c:pt>
              </c:numCache>
            </c:numRef>
          </c:val>
          <c:extLst>
            <c:ext xmlns:c16="http://schemas.microsoft.com/office/drawing/2014/chart" uri="{C3380CC4-5D6E-409C-BE32-E72D297353CC}">
              <c16:uniqueId val="{00000000-32AF-4B89-908C-E23D160C03A1}"/>
            </c:ext>
          </c:extLst>
        </c:ser>
        <c:ser>
          <c:idx val="1"/>
          <c:order val="1"/>
          <c:tx>
            <c:strRef>
              <c:f>Sheet1!$A$3</c:f>
              <c:strCache>
                <c:ptCount val="1"/>
                <c:pt idx="0">
                  <c:v>B</c:v>
                </c:pt>
              </c:strCache>
            </c:strRef>
          </c:tx>
          <c:spPr>
            <a:solidFill>
              <a:srgbClr val="5E9FDB"/>
            </a:solidFill>
            <a:ln>
              <a:noFill/>
            </a:ln>
            <a:effectLst/>
          </c:spPr>
          <c:invertIfNegative val="0"/>
          <c:trendline>
            <c:spPr>
              <a:ln w="19050" cap="rnd">
                <a:solidFill>
                  <a:schemeClr val="accent2"/>
                </a:solidFill>
                <a:prstDash val="sysDot"/>
              </a:ln>
              <a:effectLst/>
            </c:spPr>
            <c:trendlineType val="movingAvg"/>
            <c:period val="2"/>
            <c:dispRSqr val="0"/>
            <c:dispEq val="0"/>
          </c:trendline>
          <c:cat>
            <c:strRef>
              <c:f>Sheet1!$B$1:$M$1</c:f>
              <c:strCache>
                <c:ptCount val="12"/>
                <c:pt idx="0">
                  <c:v>Q1</c:v>
                </c:pt>
                <c:pt idx="1">
                  <c:v>Q2</c:v>
                </c:pt>
                <c:pt idx="2">
                  <c:v>Q3</c:v>
                </c:pt>
                <c:pt idx="3">
                  <c:v>Q4</c:v>
                </c:pt>
                <c:pt idx="4">
                  <c:v>Q5</c:v>
                </c:pt>
                <c:pt idx="5">
                  <c:v>Q6</c:v>
                </c:pt>
                <c:pt idx="6">
                  <c:v>Q7</c:v>
                </c:pt>
                <c:pt idx="7">
                  <c:v>Q8</c:v>
                </c:pt>
                <c:pt idx="8">
                  <c:v>Q9</c:v>
                </c:pt>
                <c:pt idx="9">
                  <c:v>Q10</c:v>
                </c:pt>
                <c:pt idx="10">
                  <c:v>Q11</c:v>
                </c:pt>
                <c:pt idx="11">
                  <c:v>Q12</c:v>
                </c:pt>
              </c:strCache>
            </c:strRef>
          </c:cat>
          <c:val>
            <c:numRef>
              <c:f>Sheet1!$B$3:$M$3</c:f>
              <c:numCache>
                <c:formatCode>General</c:formatCode>
                <c:ptCount val="12"/>
                <c:pt idx="0">
                  <c:v>0</c:v>
                </c:pt>
                <c:pt idx="1">
                  <c:v>18</c:v>
                </c:pt>
                <c:pt idx="2">
                  <c:v>0</c:v>
                </c:pt>
                <c:pt idx="3">
                  <c:v>0</c:v>
                </c:pt>
                <c:pt idx="4">
                  <c:v>0</c:v>
                </c:pt>
                <c:pt idx="5">
                  <c:v>0</c:v>
                </c:pt>
                <c:pt idx="6">
                  <c:v>11</c:v>
                </c:pt>
                <c:pt idx="7">
                  <c:v>0</c:v>
                </c:pt>
                <c:pt idx="8">
                  <c:v>0</c:v>
                </c:pt>
                <c:pt idx="9">
                  <c:v>8</c:v>
                </c:pt>
                <c:pt idx="10">
                  <c:v>0</c:v>
                </c:pt>
                <c:pt idx="11">
                  <c:v>0</c:v>
                </c:pt>
              </c:numCache>
            </c:numRef>
          </c:val>
          <c:extLst>
            <c:ext xmlns:c16="http://schemas.microsoft.com/office/drawing/2014/chart" uri="{C3380CC4-5D6E-409C-BE32-E72D297353CC}">
              <c16:uniqueId val="{00000001-32AF-4B89-908C-E23D160C03A1}"/>
            </c:ext>
          </c:extLst>
        </c:ser>
        <c:ser>
          <c:idx val="2"/>
          <c:order val="2"/>
          <c:tx>
            <c:strRef>
              <c:f>Sheet1!$A$4</c:f>
              <c:strCache>
                <c:ptCount val="1"/>
                <c:pt idx="0">
                  <c:v>C</c:v>
                </c:pt>
              </c:strCache>
            </c:strRef>
          </c:tx>
          <c:spPr>
            <a:solidFill>
              <a:srgbClr val="B4CCE9"/>
            </a:solidFill>
            <a:ln>
              <a:noFill/>
            </a:ln>
            <a:effectLst/>
          </c:spPr>
          <c:invertIfNegative val="0"/>
          <c:trendline>
            <c:spPr>
              <a:ln w="19050" cap="rnd">
                <a:solidFill>
                  <a:schemeClr val="accent3"/>
                </a:solidFill>
                <a:prstDash val="sysDot"/>
              </a:ln>
              <a:effectLst/>
            </c:spPr>
            <c:trendlineType val="movingAvg"/>
            <c:period val="2"/>
            <c:dispRSqr val="0"/>
            <c:dispEq val="0"/>
          </c:trendline>
          <c:cat>
            <c:strRef>
              <c:f>Sheet1!$B$1:$M$1</c:f>
              <c:strCache>
                <c:ptCount val="12"/>
                <c:pt idx="0">
                  <c:v>Q1</c:v>
                </c:pt>
                <c:pt idx="1">
                  <c:v>Q2</c:v>
                </c:pt>
                <c:pt idx="2">
                  <c:v>Q3</c:v>
                </c:pt>
                <c:pt idx="3">
                  <c:v>Q4</c:v>
                </c:pt>
                <c:pt idx="4">
                  <c:v>Q5</c:v>
                </c:pt>
                <c:pt idx="5">
                  <c:v>Q6</c:v>
                </c:pt>
                <c:pt idx="6">
                  <c:v>Q7</c:v>
                </c:pt>
                <c:pt idx="7">
                  <c:v>Q8</c:v>
                </c:pt>
                <c:pt idx="8">
                  <c:v>Q9</c:v>
                </c:pt>
                <c:pt idx="9">
                  <c:v>Q10</c:v>
                </c:pt>
                <c:pt idx="10">
                  <c:v>Q11</c:v>
                </c:pt>
                <c:pt idx="11">
                  <c:v>Q12</c:v>
                </c:pt>
              </c:strCache>
            </c:strRef>
          </c:cat>
          <c:val>
            <c:numRef>
              <c:f>Sheet1!$B$4:$M$4</c:f>
              <c:numCache>
                <c:formatCode>General</c:formatCode>
                <c:ptCount val="12"/>
                <c:pt idx="0">
                  <c:v>0</c:v>
                </c:pt>
                <c:pt idx="1">
                  <c:v>0</c:v>
                </c:pt>
                <c:pt idx="2">
                  <c:v>1</c:v>
                </c:pt>
                <c:pt idx="3">
                  <c:v>0</c:v>
                </c:pt>
                <c:pt idx="4">
                  <c:v>0</c:v>
                </c:pt>
                <c:pt idx="6">
                  <c:v>0</c:v>
                </c:pt>
                <c:pt idx="7">
                  <c:v>0</c:v>
                </c:pt>
                <c:pt idx="8">
                  <c:v>0</c:v>
                </c:pt>
                <c:pt idx="9">
                  <c:v>0</c:v>
                </c:pt>
                <c:pt idx="10">
                  <c:v>0</c:v>
                </c:pt>
                <c:pt idx="11">
                  <c:v>0</c:v>
                </c:pt>
              </c:numCache>
            </c:numRef>
          </c:val>
          <c:extLst>
            <c:ext xmlns:c16="http://schemas.microsoft.com/office/drawing/2014/chart" uri="{C3380CC4-5D6E-409C-BE32-E72D297353CC}">
              <c16:uniqueId val="{00000002-32AF-4B89-908C-E23D160C03A1}"/>
            </c:ext>
          </c:extLst>
        </c:ser>
        <c:dLbls>
          <c:showLegendKey val="0"/>
          <c:showVal val="0"/>
          <c:showCatName val="0"/>
          <c:showSerName val="0"/>
          <c:showPercent val="0"/>
          <c:showBubbleSize val="0"/>
        </c:dLbls>
        <c:gapWidth val="219"/>
        <c:overlap val="-27"/>
        <c:axId val="1394224447"/>
        <c:axId val="1394234527"/>
      </c:barChart>
      <c:catAx>
        <c:axId val="1394224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394234527"/>
        <c:crosses val="autoZero"/>
        <c:auto val="1"/>
        <c:lblAlgn val="ctr"/>
        <c:lblOffset val="100"/>
        <c:noMultiLvlLbl val="0"/>
      </c:catAx>
      <c:valAx>
        <c:axId val="1394234527"/>
        <c:scaling>
          <c:orientation val="minMax"/>
        </c:scaling>
        <c:delete val="1"/>
        <c:axPos val="l"/>
        <c:numFmt formatCode="General" sourceLinked="1"/>
        <c:majorTickMark val="none"/>
        <c:minorTickMark val="none"/>
        <c:tickLblPos val="nextTo"/>
        <c:crossAx val="1394224447"/>
        <c:crosses val="autoZero"/>
        <c:crossBetween val="between"/>
      </c:valAx>
      <c:spPr>
        <a:gradFill>
          <a:gsLst>
            <a:gs pos="0">
              <a:srgbClr val="850305">
                <a:lumMod val="20000"/>
                <a:lumOff val="80000"/>
                <a:alpha val="48000"/>
              </a:srgbClr>
            </a:gs>
            <a:gs pos="95000">
              <a:srgbClr val="FFFFFF"/>
            </a:gs>
          </a:gsLst>
          <a:lin ang="6000000" scaled="0"/>
        </a:gradFill>
        <a:ln w="25400">
          <a:solidFill>
            <a:srgbClr val="850305">
              <a:lumMod val="40000"/>
              <a:lumOff val="60000"/>
            </a:srgbClr>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NSN Count</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'Sheet6 (2)'!$B$1</c:f>
              <c:strCache>
                <c:ptCount val="1"/>
                <c:pt idx="0">
                  <c:v>Count of Material</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A3B7-4A49-8D54-D288DAD9339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A3B7-4A49-8D54-D288DAD93393}"/>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A3B7-4A49-8D54-D288DAD93393}"/>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A3B7-4A49-8D54-D288DAD93393}"/>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A3B7-4A49-8D54-D288DAD93393}"/>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A3B7-4A49-8D54-D288DAD93393}"/>
              </c:ext>
            </c:extLst>
          </c:dPt>
          <c:dPt>
            <c:idx val="6"/>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D-A3B7-4A49-8D54-D288DAD93393}"/>
              </c:ext>
            </c:extLst>
          </c:dPt>
          <c:dLbls>
            <c:dLbl>
              <c:idx val="0"/>
              <c:layout>
                <c:manualLayout>
                  <c:x val="-0.20332600744106594"/>
                  <c:y val="8.8793939229114285E-2"/>
                </c:manualLayout>
              </c:layout>
              <c:tx>
                <c:rich>
                  <a:bodyPr/>
                  <a:lstStyle/>
                  <a:p>
                    <a:fld id="{4FB4FF17-B4FB-4E37-9E1F-E0D7A91C2636}" type="CATEGORYNAME">
                      <a:rPr lang="en-US"/>
                      <a:pPr/>
                      <a:t>[CATEGORY NAME]</a:t>
                    </a:fld>
                    <a:r>
                      <a:rPr lang="en-US" baseline="0" dirty="0"/>
                      <a:t>,</a:t>
                    </a:r>
                  </a:p>
                  <a:p>
                    <a:r>
                      <a:rPr lang="en-US" baseline="0" dirty="0"/>
                      <a:t> </a:t>
                    </a:r>
                    <a:fld id="{FAD59EAF-793C-400D-BBEE-A1C89B8F0FD1}" type="VALUE">
                      <a:rPr lang="en-US" baseline="0"/>
                      <a:pPr/>
                      <a:t>[VALUE]</a:t>
                    </a:fld>
                    <a:r>
                      <a:rPr lang="en-US" baseline="0" dirty="0"/>
                      <a:t>, </a:t>
                    </a:r>
                    <a:fld id="{510C3666-3A57-4949-AE10-AF830EE12734}" type="PERCENTAGE">
                      <a:rPr lang="en-US" baseline="0"/>
                      <a:pPr/>
                      <a:t>[PERCENTAGE]</a:t>
                    </a:fld>
                    <a:endParaRPr lang="en-US" baseline="0" dirty="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3B7-4A49-8D54-D288DAD93393}"/>
                </c:ext>
              </c:extLst>
            </c:dLbl>
            <c:dLbl>
              <c:idx val="1"/>
              <c:layout>
                <c:manualLayout>
                  <c:x val="-3.8194442123891753E-2"/>
                  <c:y val="-0.12952126701688441"/>
                </c:manualLayout>
              </c:layout>
              <c:tx>
                <c:rich>
                  <a:bodyPr/>
                  <a:lstStyle/>
                  <a:p>
                    <a:fld id="{47D657AC-7028-46A2-A614-5C8A0F89B077}" type="CATEGORYNAME">
                      <a:rPr lang="en-US"/>
                      <a:pPr/>
                      <a:t>[CATEGORY NAME]</a:t>
                    </a:fld>
                    <a:r>
                      <a:rPr lang="en-US" baseline="0"/>
                      <a:t>,</a:t>
                    </a:r>
                  </a:p>
                  <a:p>
                    <a:r>
                      <a:rPr lang="en-US" baseline="0"/>
                      <a:t> </a:t>
                    </a:r>
                    <a:fld id="{5A5ED0A3-5933-4984-9653-2D09D5D09914}" type="VALUE">
                      <a:rPr lang="en-US" baseline="0"/>
                      <a:pPr/>
                      <a:t>[VALUE]</a:t>
                    </a:fld>
                    <a:r>
                      <a:rPr lang="en-US" baseline="0" dirty="0"/>
                      <a:t>, </a:t>
                    </a:r>
                    <a:fld id="{23EFB9A5-F5FD-42E2-BA2A-D62E92A6A8BA}" type="PERCENTAGE">
                      <a:rPr lang="en-US" baseline="0"/>
                      <a:pPr/>
                      <a:t>[PERCENTAGE]</a:t>
                    </a:fld>
                    <a:endParaRPr lang="en-US" baseline="0" dirty="0"/>
                  </a:p>
                </c:rich>
              </c:tx>
              <c:showLegendKey val="0"/>
              <c:showVal val="1"/>
              <c:showCatName val="1"/>
              <c:showSerName val="0"/>
              <c:showPercent val="1"/>
              <c:showBubbleSize val="0"/>
              <c:extLst>
                <c:ext xmlns:c15="http://schemas.microsoft.com/office/drawing/2012/chart" uri="{CE6537A1-D6FC-4f65-9D91-7224C49458BB}">
                  <c15:layout>
                    <c:manualLayout>
                      <c:w val="0.24879435216812773"/>
                      <c:h val="0.10501754151270831"/>
                    </c:manualLayout>
                  </c15:layout>
                  <c15:dlblFieldTable/>
                  <c15:showDataLabelsRange val="0"/>
                </c:ext>
                <c:ext xmlns:c16="http://schemas.microsoft.com/office/drawing/2014/chart" uri="{C3380CC4-5D6E-409C-BE32-E72D297353CC}">
                  <c16:uniqueId val="{00000003-A3B7-4A49-8D54-D288DAD93393}"/>
                </c:ext>
              </c:extLst>
            </c:dLbl>
            <c:dLbl>
              <c:idx val="2"/>
              <c:layout>
                <c:manualLayout>
                  <c:x val="0.14549709916052425"/>
                  <c:y val="-8.7721774139211423E-2"/>
                </c:manualLayout>
              </c:layout>
              <c:tx>
                <c:rich>
                  <a:bodyPr/>
                  <a:lstStyle/>
                  <a:p>
                    <a:fld id="{77A2DC2E-D88E-4B59-92D8-5A01E1FC50E3}" type="CATEGORYNAME">
                      <a:rPr lang="en-US"/>
                      <a:pPr/>
                      <a:t>[CATEGORY NAME]</a:t>
                    </a:fld>
                    <a:r>
                      <a:rPr lang="en-US" baseline="0"/>
                      <a:t>, </a:t>
                    </a:r>
                  </a:p>
                  <a:p>
                    <a:fld id="{2511A0AA-C005-4D86-8856-B3E5CDE376B3}" type="VALUE">
                      <a:rPr lang="en-US" baseline="0" smtClean="0"/>
                      <a:pPr/>
                      <a:t>[VALUE]</a:t>
                    </a:fld>
                    <a:r>
                      <a:rPr lang="en-US" baseline="0" dirty="0"/>
                      <a:t>, </a:t>
                    </a:r>
                    <a:fld id="{6414BDE3-16BD-413B-BAE3-CC2F2736D777}" type="PERCENTAGE">
                      <a:rPr lang="en-US" baseline="0"/>
                      <a:pPr/>
                      <a:t>[PERCENTAGE]</a:t>
                    </a:fld>
                    <a:endParaRPr lang="en-US" baseline="0" dirty="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3B7-4A49-8D54-D288DAD93393}"/>
                </c:ext>
              </c:extLst>
            </c:dLbl>
            <c:dLbl>
              <c:idx val="4"/>
              <c:tx>
                <c:rich>
                  <a:bodyPr/>
                  <a:lstStyle/>
                  <a:p>
                    <a:fld id="{F4DEB6F3-5785-4C4F-AC60-5C45EF13F23A}" type="CATEGORYNAME">
                      <a:rPr lang="en-US"/>
                      <a:pPr/>
                      <a:t>[CATEGORY NAME]</a:t>
                    </a:fld>
                    <a:r>
                      <a:rPr lang="en-US" baseline="0"/>
                      <a:t>,</a:t>
                    </a:r>
                  </a:p>
                  <a:p>
                    <a:r>
                      <a:rPr lang="en-US" baseline="0"/>
                      <a:t> </a:t>
                    </a:r>
                    <a:fld id="{40599954-8995-477D-A234-B5D4299ECA83}" type="VALUE">
                      <a:rPr lang="en-US" baseline="0"/>
                      <a:pPr/>
                      <a:t>[VALUE]</a:t>
                    </a:fld>
                    <a:r>
                      <a:rPr lang="en-US" baseline="0" dirty="0"/>
                      <a:t>, </a:t>
                    </a:r>
                    <a:fld id="{14E4B7E3-99D2-44FA-A6DE-184EA1E0A1E3}" type="PERCENTAGE">
                      <a:rPr lang="en-US" baseline="0"/>
                      <a:pPr/>
                      <a:t>[PERCENTAGE]</a:t>
                    </a:fld>
                    <a:endParaRPr lang="en-US" baseline="0" dirty="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3B7-4A49-8D54-D288DAD93393}"/>
                </c:ext>
              </c:extLst>
            </c:dLbl>
            <c:dLbl>
              <c:idx val="5"/>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1"/>
              <c:showSerName val="0"/>
              <c:showPercent val="1"/>
              <c:showBubbleSize val="0"/>
              <c:extLst>
                <c:ext xmlns:c16="http://schemas.microsoft.com/office/drawing/2014/chart" uri="{C3380CC4-5D6E-409C-BE32-E72D297353CC}">
                  <c16:uniqueId val="{0000000B-A3B7-4A49-8D54-D288DAD93393}"/>
                </c:ext>
              </c:extLst>
            </c:dLbl>
            <c:dLbl>
              <c:idx val="6"/>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1"/>
              <c:showSerName val="0"/>
              <c:showPercent val="1"/>
              <c:showBubbleSize val="0"/>
              <c:extLst>
                <c:ext xmlns:c16="http://schemas.microsoft.com/office/drawing/2014/chart" uri="{C3380CC4-5D6E-409C-BE32-E72D297353CC}">
                  <c16:uniqueId val="{0000000D-A3B7-4A49-8D54-D288DAD9339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'Sheet6 (2)'!$A$2:$A$8</c:f>
              <c:strCache>
                <c:ptCount val="5"/>
                <c:pt idx="0">
                  <c:v>Valves and Valve Components</c:v>
                </c:pt>
                <c:pt idx="1">
                  <c:v>Consumable Hardware</c:v>
                </c:pt>
                <c:pt idx="2">
                  <c:v>Fittings</c:v>
                </c:pt>
                <c:pt idx="3">
                  <c:v>Hull Penetrators</c:v>
                </c:pt>
                <c:pt idx="4">
                  <c:v>Misc.</c:v>
                </c:pt>
              </c:strCache>
            </c:strRef>
          </c:cat>
          <c:val>
            <c:numRef>
              <c:f>'Sheet6 (2)'!$B$2:$B$8</c:f>
              <c:numCache>
                <c:formatCode>General</c:formatCode>
                <c:ptCount val="7"/>
                <c:pt idx="0">
                  <c:v>4672</c:v>
                </c:pt>
                <c:pt idx="1">
                  <c:v>2687</c:v>
                </c:pt>
                <c:pt idx="2">
                  <c:v>2012</c:v>
                </c:pt>
                <c:pt idx="3">
                  <c:v>1635</c:v>
                </c:pt>
                <c:pt idx="4">
                  <c:v>1261</c:v>
                </c:pt>
              </c:numCache>
            </c:numRef>
          </c:val>
          <c:extLst>
            <c:ext xmlns:c16="http://schemas.microsoft.com/office/drawing/2014/chart" uri="{C3380CC4-5D6E-409C-BE32-E72D297353CC}">
              <c16:uniqueId val="{0000000E-A3B7-4A49-8D54-D288DAD93393}"/>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_rels/data2.xml.rels><?xml version="1.0" encoding="UTF-8" standalone="yes"?>
<Relationships xmlns="http://schemas.openxmlformats.org/package/2006/relationships"><Relationship Id="rId2" Type="http://schemas.microsoft.com/office/2007/relationships/hdphoto" Target="../media/hdphoto6.wdp"/><Relationship Id="rId1" Type="http://schemas.openxmlformats.org/officeDocument/2006/relationships/image" Target="../media/image42.png"/></Relationships>
</file>

<file path=ppt/diagrams/_rels/drawing2.xml.rels><?xml version="1.0" encoding="UTF-8" standalone="yes"?>
<Relationships xmlns="http://schemas.openxmlformats.org/package/2006/relationships"><Relationship Id="rId2" Type="http://schemas.microsoft.com/office/2007/relationships/hdphoto" Target="../media/hdphoto6.wdp"/><Relationship Id="rId1"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C85110-784E-46C9-BCBB-EDABC0F8546E}" type="doc">
      <dgm:prSet loTypeId="urn:microsoft.com/office/officeart/2005/8/layout/radial6" loCatId="relationship" qsTypeId="urn:microsoft.com/office/officeart/2005/8/quickstyle/simple1" qsCatId="simple" csTypeId="urn:microsoft.com/office/officeart/2005/8/colors/colorful1#1" csCatId="colorful" phldr="1"/>
      <dgm:spPr/>
      <dgm:t>
        <a:bodyPr/>
        <a:lstStyle/>
        <a:p>
          <a:endParaRPr lang="en-US"/>
        </a:p>
      </dgm:t>
    </dgm:pt>
    <dgm:pt modelId="{1A5DB5ED-5C39-47A4-87FA-14C0BE9AFB72}">
      <dgm:prSet phldrT="[Text]"/>
      <dgm:spPr/>
      <dgm:t>
        <a:bodyPr/>
        <a:lstStyle/>
        <a:p>
          <a:pPr algn="ctr"/>
          <a:r>
            <a:rPr lang="en-US" dirty="0"/>
            <a:t>IWST</a:t>
          </a:r>
        </a:p>
      </dgm:t>
    </dgm:pt>
    <dgm:pt modelId="{A2321E04-DD61-4DA2-8DB3-EBCD51684218}" type="parTrans" cxnId="{36A5236E-0992-45BD-8848-CF0B873117E6}">
      <dgm:prSet/>
      <dgm:spPr/>
      <dgm:t>
        <a:bodyPr/>
        <a:lstStyle/>
        <a:p>
          <a:pPr algn="ctr"/>
          <a:endParaRPr lang="en-US"/>
        </a:p>
      </dgm:t>
    </dgm:pt>
    <dgm:pt modelId="{1487A1D1-8CCD-4DCD-B601-C92AE08BF8D7}" type="sibTrans" cxnId="{36A5236E-0992-45BD-8848-CF0B873117E6}">
      <dgm:prSet/>
      <dgm:spPr/>
      <dgm:t>
        <a:bodyPr/>
        <a:lstStyle/>
        <a:p>
          <a:pPr algn="ctr"/>
          <a:endParaRPr lang="en-US"/>
        </a:p>
      </dgm:t>
    </dgm:pt>
    <dgm:pt modelId="{F5E6B271-986A-4E8B-B89A-8CE76013E850}">
      <dgm:prSet phldrT="[Text]"/>
      <dgm:spPr/>
      <dgm:t>
        <a:bodyPr/>
        <a:lstStyle/>
        <a:p>
          <a:pPr algn="ctr"/>
          <a:r>
            <a:rPr lang="en-US" dirty="0"/>
            <a:t>N7 Contracts</a:t>
          </a:r>
        </a:p>
        <a:p>
          <a:pPr algn="ctr"/>
          <a:r>
            <a:rPr lang="en-US" dirty="0"/>
            <a:t>&amp; </a:t>
          </a:r>
        </a:p>
        <a:p>
          <a:pPr algn="ctr"/>
          <a:r>
            <a:rPr lang="en-US" dirty="0"/>
            <a:t>DLA Contracts</a:t>
          </a:r>
        </a:p>
      </dgm:t>
    </dgm:pt>
    <dgm:pt modelId="{A5ED7472-9FF6-41CD-AA09-1BBA5FA55ECD}" type="parTrans" cxnId="{58F6B2B1-D929-4212-B5CD-0E620C057C9D}">
      <dgm:prSet/>
      <dgm:spPr/>
      <dgm:t>
        <a:bodyPr/>
        <a:lstStyle/>
        <a:p>
          <a:pPr algn="ctr"/>
          <a:endParaRPr lang="en-US"/>
        </a:p>
      </dgm:t>
    </dgm:pt>
    <dgm:pt modelId="{F0B1F269-FCB4-4447-B971-4BC622499F2F}" type="sibTrans" cxnId="{58F6B2B1-D929-4212-B5CD-0E620C057C9D}">
      <dgm:prSet/>
      <dgm:spPr/>
      <dgm:t>
        <a:bodyPr/>
        <a:lstStyle/>
        <a:p>
          <a:pPr algn="ctr"/>
          <a:endParaRPr lang="en-US" dirty="0"/>
        </a:p>
      </dgm:t>
    </dgm:pt>
    <dgm:pt modelId="{2A1E88DF-9077-4C7F-B977-C6CCB767BA1F}">
      <dgm:prSet phldrT="[Text]"/>
      <dgm:spPr/>
      <dgm:t>
        <a:bodyPr/>
        <a:lstStyle/>
        <a:p>
          <a:pPr algn="ctr"/>
          <a:r>
            <a:rPr lang="en-US" dirty="0"/>
            <a:t>N965</a:t>
          </a:r>
        </a:p>
        <a:p>
          <a:pPr algn="ctr"/>
          <a:r>
            <a:rPr lang="en-US" dirty="0"/>
            <a:t>Provisioning</a:t>
          </a:r>
        </a:p>
      </dgm:t>
    </dgm:pt>
    <dgm:pt modelId="{1068FA1B-7CE6-4296-A7C2-3D63C11F8C23}" type="parTrans" cxnId="{3D53FA02-9D7C-45E9-9362-FA8D1A4A6068}">
      <dgm:prSet/>
      <dgm:spPr/>
      <dgm:t>
        <a:bodyPr/>
        <a:lstStyle/>
        <a:p>
          <a:pPr algn="ctr"/>
          <a:endParaRPr lang="en-US"/>
        </a:p>
      </dgm:t>
    </dgm:pt>
    <dgm:pt modelId="{6B9CB0FA-F653-47F0-9AF7-C6ED95377878}" type="sibTrans" cxnId="{3D53FA02-9D7C-45E9-9362-FA8D1A4A6068}">
      <dgm:prSet/>
      <dgm:spPr/>
      <dgm:t>
        <a:bodyPr/>
        <a:lstStyle/>
        <a:p>
          <a:pPr algn="ctr"/>
          <a:endParaRPr lang="en-US" dirty="0"/>
        </a:p>
      </dgm:t>
    </dgm:pt>
    <dgm:pt modelId="{4913B26E-E82A-4F2E-B8CE-B830A117D942}">
      <dgm:prSet phldrT="[Text]"/>
      <dgm:spPr/>
      <dgm:t>
        <a:bodyPr/>
        <a:lstStyle/>
        <a:p>
          <a:pPr algn="ctr"/>
          <a:r>
            <a:rPr lang="en-US" dirty="0"/>
            <a:t>N983</a:t>
          </a:r>
        </a:p>
        <a:p>
          <a:pPr algn="ctr"/>
          <a:r>
            <a:rPr lang="en-US" dirty="0"/>
            <a:t>Industrial Support for FRCs</a:t>
          </a:r>
        </a:p>
      </dgm:t>
    </dgm:pt>
    <dgm:pt modelId="{95ACCAE2-4D83-4B36-A818-DB13C1DF11A2}" type="parTrans" cxnId="{04B63B9E-510E-463D-B2CA-DDFEE9D663AF}">
      <dgm:prSet/>
      <dgm:spPr/>
      <dgm:t>
        <a:bodyPr/>
        <a:lstStyle/>
        <a:p>
          <a:pPr algn="ctr"/>
          <a:endParaRPr lang="en-US"/>
        </a:p>
      </dgm:t>
    </dgm:pt>
    <dgm:pt modelId="{1A0524FC-AF65-47AB-B33E-C3D892C8E4F2}" type="sibTrans" cxnId="{04B63B9E-510E-463D-B2CA-DDFEE9D663AF}">
      <dgm:prSet/>
      <dgm:spPr/>
      <dgm:t>
        <a:bodyPr/>
        <a:lstStyle/>
        <a:p>
          <a:pPr algn="ctr"/>
          <a:endParaRPr lang="en-US" dirty="0"/>
        </a:p>
      </dgm:t>
    </dgm:pt>
    <dgm:pt modelId="{CE4A08CC-B989-45ED-A69E-ACA78DE07AAB}">
      <dgm:prSet phldrT="[Text]"/>
      <dgm:spPr/>
      <dgm:t>
        <a:bodyPr/>
        <a:lstStyle/>
        <a:p>
          <a:pPr algn="ctr"/>
          <a:r>
            <a:rPr lang="en-US" dirty="0"/>
            <a:t>N2</a:t>
          </a:r>
        </a:p>
        <a:p>
          <a:pPr algn="ctr"/>
          <a:r>
            <a:rPr lang="en-US" dirty="0"/>
            <a:t>Engineering </a:t>
          </a:r>
        </a:p>
      </dgm:t>
    </dgm:pt>
    <dgm:pt modelId="{DE38938A-6A3B-4FBE-B1CF-191EB0037D59}" type="parTrans" cxnId="{FD05D9E9-2B02-41D5-81C0-A22322DE8F52}">
      <dgm:prSet/>
      <dgm:spPr/>
      <dgm:t>
        <a:bodyPr/>
        <a:lstStyle/>
        <a:p>
          <a:pPr algn="ctr"/>
          <a:endParaRPr lang="en-US"/>
        </a:p>
      </dgm:t>
    </dgm:pt>
    <dgm:pt modelId="{F63D28F6-877F-4B6F-ADA1-C894CEC0F3A3}" type="sibTrans" cxnId="{FD05D9E9-2B02-41D5-81C0-A22322DE8F52}">
      <dgm:prSet/>
      <dgm:spPr/>
      <dgm:t>
        <a:bodyPr/>
        <a:lstStyle/>
        <a:p>
          <a:pPr algn="ctr"/>
          <a:endParaRPr lang="en-US" dirty="0"/>
        </a:p>
      </dgm:t>
    </dgm:pt>
    <dgm:pt modelId="{026C0AE2-C24D-44F4-81AC-298A74912F8F}">
      <dgm:prSet/>
      <dgm:spPr/>
      <dgm:t>
        <a:bodyPr/>
        <a:lstStyle/>
        <a:p>
          <a:pPr algn="ctr"/>
          <a:r>
            <a:rPr lang="en-US" dirty="0"/>
            <a:t>N8</a:t>
          </a:r>
        </a:p>
        <a:p>
          <a:pPr algn="ctr"/>
          <a:r>
            <a:rPr lang="en-US" dirty="0"/>
            <a:t>Budget &amp; Pricing</a:t>
          </a:r>
        </a:p>
      </dgm:t>
    </dgm:pt>
    <dgm:pt modelId="{06D06813-CCD3-434E-8CB5-CDCA376012B2}" type="parTrans" cxnId="{90D122FA-9FE2-4DE2-B8C0-F73876738900}">
      <dgm:prSet/>
      <dgm:spPr/>
      <dgm:t>
        <a:bodyPr/>
        <a:lstStyle/>
        <a:p>
          <a:pPr algn="ctr"/>
          <a:endParaRPr lang="en-US"/>
        </a:p>
      </dgm:t>
    </dgm:pt>
    <dgm:pt modelId="{F1CAEA57-8E46-4F47-9D1C-51A429077A45}" type="sibTrans" cxnId="{90D122FA-9FE2-4DE2-B8C0-F73876738900}">
      <dgm:prSet/>
      <dgm:spPr/>
      <dgm:t>
        <a:bodyPr/>
        <a:lstStyle/>
        <a:p>
          <a:pPr algn="ctr"/>
          <a:endParaRPr lang="en-US" dirty="0"/>
        </a:p>
      </dgm:t>
    </dgm:pt>
    <dgm:pt modelId="{53391549-1327-4A02-92CE-D8434283BC85}">
      <dgm:prSet/>
      <dgm:spPr/>
      <dgm:t>
        <a:bodyPr/>
        <a:lstStyle/>
        <a:p>
          <a:pPr algn="ctr"/>
          <a:r>
            <a:rPr lang="en-US" dirty="0"/>
            <a:t>N4</a:t>
          </a:r>
        </a:p>
        <a:p>
          <a:pPr algn="ctr"/>
          <a:r>
            <a:rPr lang="en-US" dirty="0"/>
            <a:t>Retail Operations</a:t>
          </a:r>
        </a:p>
      </dgm:t>
    </dgm:pt>
    <dgm:pt modelId="{A5F94EB3-50D0-4A06-B804-9B154DEC8403}" type="parTrans" cxnId="{628641D1-3F2C-4A3B-9875-E86FD972241A}">
      <dgm:prSet/>
      <dgm:spPr/>
      <dgm:t>
        <a:bodyPr/>
        <a:lstStyle/>
        <a:p>
          <a:pPr algn="ctr"/>
          <a:endParaRPr lang="en-US"/>
        </a:p>
      </dgm:t>
    </dgm:pt>
    <dgm:pt modelId="{DAE30D4B-484E-4DDA-9439-02C75677065E}" type="sibTrans" cxnId="{628641D1-3F2C-4A3B-9875-E86FD972241A}">
      <dgm:prSet/>
      <dgm:spPr/>
      <dgm:t>
        <a:bodyPr/>
        <a:lstStyle/>
        <a:p>
          <a:pPr algn="ctr"/>
          <a:endParaRPr lang="en-US" dirty="0"/>
        </a:p>
      </dgm:t>
    </dgm:pt>
    <dgm:pt modelId="{760EF16C-66F1-44DE-B881-57C37AF7D87D}">
      <dgm:prSet/>
      <dgm:spPr/>
      <dgm:t>
        <a:bodyPr/>
        <a:lstStyle/>
        <a:p>
          <a:pPr algn="ctr"/>
          <a:r>
            <a:rPr lang="en-US" dirty="0"/>
            <a:t>N6</a:t>
          </a:r>
        </a:p>
        <a:p>
          <a:pPr algn="ctr"/>
          <a:r>
            <a:rPr lang="en-US" dirty="0"/>
            <a:t>Operations Research</a:t>
          </a:r>
        </a:p>
      </dgm:t>
    </dgm:pt>
    <dgm:pt modelId="{032F00CA-952E-4DFF-B514-75AEA1B5E033}" type="parTrans" cxnId="{18C460E2-1D08-4320-8258-E76008AD5734}">
      <dgm:prSet/>
      <dgm:spPr/>
      <dgm:t>
        <a:bodyPr/>
        <a:lstStyle/>
        <a:p>
          <a:pPr algn="ctr"/>
          <a:endParaRPr lang="en-US"/>
        </a:p>
      </dgm:t>
    </dgm:pt>
    <dgm:pt modelId="{DB513386-3782-44B2-850C-5193B3DDA3BA}" type="sibTrans" cxnId="{18C460E2-1D08-4320-8258-E76008AD5734}">
      <dgm:prSet/>
      <dgm:spPr/>
      <dgm:t>
        <a:bodyPr/>
        <a:lstStyle/>
        <a:p>
          <a:pPr algn="ctr"/>
          <a:endParaRPr lang="en-US" dirty="0"/>
        </a:p>
      </dgm:t>
    </dgm:pt>
    <dgm:pt modelId="{F519D246-70C5-41A3-8A5F-F2A72C0B9281}" type="pres">
      <dgm:prSet presAssocID="{ACC85110-784E-46C9-BCBB-EDABC0F8546E}" presName="Name0" presStyleCnt="0">
        <dgm:presLayoutVars>
          <dgm:chMax val="1"/>
          <dgm:dir/>
          <dgm:animLvl val="ctr"/>
          <dgm:resizeHandles val="exact"/>
        </dgm:presLayoutVars>
      </dgm:prSet>
      <dgm:spPr/>
    </dgm:pt>
    <dgm:pt modelId="{812E8A45-EAF0-487B-984D-8018FAE89A1A}" type="pres">
      <dgm:prSet presAssocID="{1A5DB5ED-5C39-47A4-87FA-14C0BE9AFB72}" presName="centerShape" presStyleLbl="node0" presStyleIdx="0" presStyleCnt="1"/>
      <dgm:spPr/>
    </dgm:pt>
    <dgm:pt modelId="{67A4985A-E558-4EBD-88C4-52C813744401}" type="pres">
      <dgm:prSet presAssocID="{F5E6B271-986A-4E8B-B89A-8CE76013E850}" presName="node" presStyleLbl="node1" presStyleIdx="0" presStyleCnt="7">
        <dgm:presLayoutVars>
          <dgm:bulletEnabled val="1"/>
        </dgm:presLayoutVars>
      </dgm:prSet>
      <dgm:spPr/>
    </dgm:pt>
    <dgm:pt modelId="{34E4A653-D318-40FA-BF42-6EDF9EDE6B7F}" type="pres">
      <dgm:prSet presAssocID="{F5E6B271-986A-4E8B-B89A-8CE76013E850}" presName="dummy" presStyleCnt="0"/>
      <dgm:spPr/>
    </dgm:pt>
    <dgm:pt modelId="{6A109DE1-4AD2-41C6-AD7A-D2B2D60F4360}" type="pres">
      <dgm:prSet presAssocID="{F0B1F269-FCB4-4447-B971-4BC622499F2F}" presName="sibTrans" presStyleLbl="sibTrans2D1" presStyleIdx="0" presStyleCnt="7"/>
      <dgm:spPr/>
    </dgm:pt>
    <dgm:pt modelId="{3A2DFDA2-169D-4D2C-91AD-80DE4ABB8A24}" type="pres">
      <dgm:prSet presAssocID="{2A1E88DF-9077-4C7F-B977-C6CCB767BA1F}" presName="node" presStyleLbl="node1" presStyleIdx="1" presStyleCnt="7">
        <dgm:presLayoutVars>
          <dgm:bulletEnabled val="1"/>
        </dgm:presLayoutVars>
      </dgm:prSet>
      <dgm:spPr/>
    </dgm:pt>
    <dgm:pt modelId="{00970A83-3AEB-4341-A2DB-979FA28BEB8F}" type="pres">
      <dgm:prSet presAssocID="{2A1E88DF-9077-4C7F-B977-C6CCB767BA1F}" presName="dummy" presStyleCnt="0"/>
      <dgm:spPr/>
    </dgm:pt>
    <dgm:pt modelId="{9497C3F6-52B1-490E-91EF-6A14D620CEFD}" type="pres">
      <dgm:prSet presAssocID="{6B9CB0FA-F653-47F0-9AF7-C6ED95377878}" presName="sibTrans" presStyleLbl="sibTrans2D1" presStyleIdx="1" presStyleCnt="7"/>
      <dgm:spPr/>
    </dgm:pt>
    <dgm:pt modelId="{71283CFD-5D08-44A3-B843-D3A6A50A842D}" type="pres">
      <dgm:prSet presAssocID="{53391549-1327-4A02-92CE-D8434283BC85}" presName="node" presStyleLbl="node1" presStyleIdx="2" presStyleCnt="7">
        <dgm:presLayoutVars>
          <dgm:bulletEnabled val="1"/>
        </dgm:presLayoutVars>
      </dgm:prSet>
      <dgm:spPr/>
    </dgm:pt>
    <dgm:pt modelId="{5781EC47-B246-4925-9974-E6487A075E01}" type="pres">
      <dgm:prSet presAssocID="{53391549-1327-4A02-92CE-D8434283BC85}" presName="dummy" presStyleCnt="0"/>
      <dgm:spPr/>
    </dgm:pt>
    <dgm:pt modelId="{E29283C6-115C-44E6-BFEB-C51198A7543E}" type="pres">
      <dgm:prSet presAssocID="{DAE30D4B-484E-4DDA-9439-02C75677065E}" presName="sibTrans" presStyleLbl="sibTrans2D1" presStyleIdx="2" presStyleCnt="7"/>
      <dgm:spPr/>
    </dgm:pt>
    <dgm:pt modelId="{14428DA4-5488-4545-8B60-6952FB57EB33}" type="pres">
      <dgm:prSet presAssocID="{760EF16C-66F1-44DE-B881-57C37AF7D87D}" presName="node" presStyleLbl="node1" presStyleIdx="3" presStyleCnt="7">
        <dgm:presLayoutVars>
          <dgm:bulletEnabled val="1"/>
        </dgm:presLayoutVars>
      </dgm:prSet>
      <dgm:spPr/>
    </dgm:pt>
    <dgm:pt modelId="{AB763FF4-D15B-4FB9-94B4-9029BE72E2FC}" type="pres">
      <dgm:prSet presAssocID="{760EF16C-66F1-44DE-B881-57C37AF7D87D}" presName="dummy" presStyleCnt="0"/>
      <dgm:spPr/>
    </dgm:pt>
    <dgm:pt modelId="{B678620C-D6E0-42AC-8D5D-FFA4DF7AA49E}" type="pres">
      <dgm:prSet presAssocID="{DB513386-3782-44B2-850C-5193B3DDA3BA}" presName="sibTrans" presStyleLbl="sibTrans2D1" presStyleIdx="3" presStyleCnt="7"/>
      <dgm:spPr/>
    </dgm:pt>
    <dgm:pt modelId="{84D247A8-1CEF-45AE-A5AB-0EA348947B04}" type="pres">
      <dgm:prSet presAssocID="{4913B26E-E82A-4F2E-B8CE-B830A117D942}" presName="node" presStyleLbl="node1" presStyleIdx="4" presStyleCnt="7">
        <dgm:presLayoutVars>
          <dgm:bulletEnabled val="1"/>
        </dgm:presLayoutVars>
      </dgm:prSet>
      <dgm:spPr/>
    </dgm:pt>
    <dgm:pt modelId="{108E1803-23B2-43E9-9070-55BF33BEBBFF}" type="pres">
      <dgm:prSet presAssocID="{4913B26E-E82A-4F2E-B8CE-B830A117D942}" presName="dummy" presStyleCnt="0"/>
      <dgm:spPr/>
    </dgm:pt>
    <dgm:pt modelId="{4998D4DE-33E8-4301-9935-F43D0CAD56A9}" type="pres">
      <dgm:prSet presAssocID="{1A0524FC-AF65-47AB-B33E-C3D892C8E4F2}" presName="sibTrans" presStyleLbl="sibTrans2D1" presStyleIdx="4" presStyleCnt="7"/>
      <dgm:spPr/>
    </dgm:pt>
    <dgm:pt modelId="{FA7F6161-6AFA-487C-9FAE-CFD81690FBC4}" type="pres">
      <dgm:prSet presAssocID="{CE4A08CC-B989-45ED-A69E-ACA78DE07AAB}" presName="node" presStyleLbl="node1" presStyleIdx="5" presStyleCnt="7">
        <dgm:presLayoutVars>
          <dgm:bulletEnabled val="1"/>
        </dgm:presLayoutVars>
      </dgm:prSet>
      <dgm:spPr/>
    </dgm:pt>
    <dgm:pt modelId="{02DCD2CE-1D6A-461B-BB8F-EFF63FFCAE8E}" type="pres">
      <dgm:prSet presAssocID="{CE4A08CC-B989-45ED-A69E-ACA78DE07AAB}" presName="dummy" presStyleCnt="0"/>
      <dgm:spPr/>
    </dgm:pt>
    <dgm:pt modelId="{68AD72C8-E692-432B-B8F8-8C263C39BFA3}" type="pres">
      <dgm:prSet presAssocID="{F63D28F6-877F-4B6F-ADA1-C894CEC0F3A3}" presName="sibTrans" presStyleLbl="sibTrans2D1" presStyleIdx="5" presStyleCnt="7"/>
      <dgm:spPr/>
    </dgm:pt>
    <dgm:pt modelId="{871488BA-9F1B-468D-903A-18CD8DEF9B29}" type="pres">
      <dgm:prSet presAssocID="{026C0AE2-C24D-44F4-81AC-298A74912F8F}" presName="node" presStyleLbl="node1" presStyleIdx="6" presStyleCnt="7">
        <dgm:presLayoutVars>
          <dgm:bulletEnabled val="1"/>
        </dgm:presLayoutVars>
      </dgm:prSet>
      <dgm:spPr/>
    </dgm:pt>
    <dgm:pt modelId="{B03929EC-3CB6-49A6-9210-0D3B3BAE112D}" type="pres">
      <dgm:prSet presAssocID="{026C0AE2-C24D-44F4-81AC-298A74912F8F}" presName="dummy" presStyleCnt="0"/>
      <dgm:spPr/>
    </dgm:pt>
    <dgm:pt modelId="{B77373D6-0CCD-42BB-B78C-AE058254E362}" type="pres">
      <dgm:prSet presAssocID="{F1CAEA57-8E46-4F47-9D1C-51A429077A45}" presName="sibTrans" presStyleLbl="sibTrans2D1" presStyleIdx="6" presStyleCnt="7"/>
      <dgm:spPr/>
    </dgm:pt>
  </dgm:ptLst>
  <dgm:cxnLst>
    <dgm:cxn modelId="{3D53FA02-9D7C-45E9-9362-FA8D1A4A6068}" srcId="{1A5DB5ED-5C39-47A4-87FA-14C0BE9AFB72}" destId="{2A1E88DF-9077-4C7F-B977-C6CCB767BA1F}" srcOrd="1" destOrd="0" parTransId="{1068FA1B-7CE6-4296-A7C2-3D63C11F8C23}" sibTransId="{6B9CB0FA-F653-47F0-9AF7-C6ED95377878}"/>
    <dgm:cxn modelId="{27D7D743-5EF8-4107-8CC1-0503D961DC92}" type="presOf" srcId="{6B9CB0FA-F653-47F0-9AF7-C6ED95377878}" destId="{9497C3F6-52B1-490E-91EF-6A14D620CEFD}" srcOrd="0" destOrd="0" presId="urn:microsoft.com/office/officeart/2005/8/layout/radial6"/>
    <dgm:cxn modelId="{CC241A4B-E482-4C62-A2E6-C75C132C5563}" type="presOf" srcId="{F63D28F6-877F-4B6F-ADA1-C894CEC0F3A3}" destId="{68AD72C8-E692-432B-B8F8-8C263C39BFA3}" srcOrd="0" destOrd="0" presId="urn:microsoft.com/office/officeart/2005/8/layout/radial6"/>
    <dgm:cxn modelId="{5F7EF24D-C3BC-45C7-96B0-1EDAAB26ABC3}" type="presOf" srcId="{1A5DB5ED-5C39-47A4-87FA-14C0BE9AFB72}" destId="{812E8A45-EAF0-487B-984D-8018FAE89A1A}" srcOrd="0" destOrd="0" presId="urn:microsoft.com/office/officeart/2005/8/layout/radial6"/>
    <dgm:cxn modelId="{36A5236E-0992-45BD-8848-CF0B873117E6}" srcId="{ACC85110-784E-46C9-BCBB-EDABC0F8546E}" destId="{1A5DB5ED-5C39-47A4-87FA-14C0BE9AFB72}" srcOrd="0" destOrd="0" parTransId="{A2321E04-DD61-4DA2-8DB3-EBCD51684218}" sibTransId="{1487A1D1-8CCD-4DCD-B601-C92AE08BF8D7}"/>
    <dgm:cxn modelId="{03737350-6972-47BA-9B8B-A5D1594BEB57}" type="presOf" srcId="{F5E6B271-986A-4E8B-B89A-8CE76013E850}" destId="{67A4985A-E558-4EBD-88C4-52C813744401}" srcOrd="0" destOrd="0" presId="urn:microsoft.com/office/officeart/2005/8/layout/radial6"/>
    <dgm:cxn modelId="{F4769951-E8EF-47A0-B786-ED6F73F13357}" type="presOf" srcId="{760EF16C-66F1-44DE-B881-57C37AF7D87D}" destId="{14428DA4-5488-4545-8B60-6952FB57EB33}" srcOrd="0" destOrd="0" presId="urn:microsoft.com/office/officeart/2005/8/layout/radial6"/>
    <dgm:cxn modelId="{001EF978-DA72-46EE-A058-50C8BB1CFB3C}" type="presOf" srcId="{4913B26E-E82A-4F2E-B8CE-B830A117D942}" destId="{84D247A8-1CEF-45AE-A5AB-0EA348947B04}" srcOrd="0" destOrd="0" presId="urn:microsoft.com/office/officeart/2005/8/layout/radial6"/>
    <dgm:cxn modelId="{F7F4F98E-9764-4CCD-A937-E7D81E77851E}" type="presOf" srcId="{CE4A08CC-B989-45ED-A69E-ACA78DE07AAB}" destId="{FA7F6161-6AFA-487C-9FAE-CFD81690FBC4}" srcOrd="0" destOrd="0" presId="urn:microsoft.com/office/officeart/2005/8/layout/radial6"/>
    <dgm:cxn modelId="{B5080990-E122-4542-81FD-7A25B664EE43}" type="presOf" srcId="{ACC85110-784E-46C9-BCBB-EDABC0F8546E}" destId="{F519D246-70C5-41A3-8A5F-F2A72C0B9281}" srcOrd="0" destOrd="0" presId="urn:microsoft.com/office/officeart/2005/8/layout/radial6"/>
    <dgm:cxn modelId="{E78D0296-9577-4CD2-B65C-4A7B58573A01}" type="presOf" srcId="{53391549-1327-4A02-92CE-D8434283BC85}" destId="{71283CFD-5D08-44A3-B843-D3A6A50A842D}" srcOrd="0" destOrd="0" presId="urn:microsoft.com/office/officeart/2005/8/layout/radial6"/>
    <dgm:cxn modelId="{04B63B9E-510E-463D-B2CA-DDFEE9D663AF}" srcId="{1A5DB5ED-5C39-47A4-87FA-14C0BE9AFB72}" destId="{4913B26E-E82A-4F2E-B8CE-B830A117D942}" srcOrd="4" destOrd="0" parTransId="{95ACCAE2-4D83-4B36-A818-DB13C1DF11A2}" sibTransId="{1A0524FC-AF65-47AB-B33E-C3D892C8E4F2}"/>
    <dgm:cxn modelId="{58F6B2B1-D929-4212-B5CD-0E620C057C9D}" srcId="{1A5DB5ED-5C39-47A4-87FA-14C0BE9AFB72}" destId="{F5E6B271-986A-4E8B-B89A-8CE76013E850}" srcOrd="0" destOrd="0" parTransId="{A5ED7472-9FF6-41CD-AA09-1BBA5FA55ECD}" sibTransId="{F0B1F269-FCB4-4447-B971-4BC622499F2F}"/>
    <dgm:cxn modelId="{7A49C8B1-D5DC-4D7A-8FB3-779DFA618BE5}" type="presOf" srcId="{026C0AE2-C24D-44F4-81AC-298A74912F8F}" destId="{871488BA-9F1B-468D-903A-18CD8DEF9B29}" srcOrd="0" destOrd="0" presId="urn:microsoft.com/office/officeart/2005/8/layout/radial6"/>
    <dgm:cxn modelId="{DDF800B8-21CB-4234-B243-FC877E83DC6B}" type="presOf" srcId="{F1CAEA57-8E46-4F47-9D1C-51A429077A45}" destId="{B77373D6-0CCD-42BB-B78C-AE058254E362}" srcOrd="0" destOrd="0" presId="urn:microsoft.com/office/officeart/2005/8/layout/radial6"/>
    <dgm:cxn modelId="{2649FFC7-B1BF-4051-B77E-6ED8924DC6FF}" type="presOf" srcId="{1A0524FC-AF65-47AB-B33E-C3D892C8E4F2}" destId="{4998D4DE-33E8-4301-9935-F43D0CAD56A9}" srcOrd="0" destOrd="0" presId="urn:microsoft.com/office/officeart/2005/8/layout/radial6"/>
    <dgm:cxn modelId="{628641D1-3F2C-4A3B-9875-E86FD972241A}" srcId="{1A5DB5ED-5C39-47A4-87FA-14C0BE9AFB72}" destId="{53391549-1327-4A02-92CE-D8434283BC85}" srcOrd="2" destOrd="0" parTransId="{A5F94EB3-50D0-4A06-B804-9B154DEC8403}" sibTransId="{DAE30D4B-484E-4DDA-9439-02C75677065E}"/>
    <dgm:cxn modelId="{18C460E2-1D08-4320-8258-E76008AD5734}" srcId="{1A5DB5ED-5C39-47A4-87FA-14C0BE9AFB72}" destId="{760EF16C-66F1-44DE-B881-57C37AF7D87D}" srcOrd="3" destOrd="0" parTransId="{032F00CA-952E-4DFF-B514-75AEA1B5E033}" sibTransId="{DB513386-3782-44B2-850C-5193B3DDA3BA}"/>
    <dgm:cxn modelId="{FBA9CDE2-616E-44BA-9116-BCD9E918BAD4}" type="presOf" srcId="{2A1E88DF-9077-4C7F-B977-C6CCB767BA1F}" destId="{3A2DFDA2-169D-4D2C-91AD-80DE4ABB8A24}" srcOrd="0" destOrd="0" presId="urn:microsoft.com/office/officeart/2005/8/layout/radial6"/>
    <dgm:cxn modelId="{FD05D9E9-2B02-41D5-81C0-A22322DE8F52}" srcId="{1A5DB5ED-5C39-47A4-87FA-14C0BE9AFB72}" destId="{CE4A08CC-B989-45ED-A69E-ACA78DE07AAB}" srcOrd="5" destOrd="0" parTransId="{DE38938A-6A3B-4FBE-B1CF-191EB0037D59}" sibTransId="{F63D28F6-877F-4B6F-ADA1-C894CEC0F3A3}"/>
    <dgm:cxn modelId="{4EF439F1-47D7-49E8-BCAE-2673377FCCF1}" type="presOf" srcId="{DAE30D4B-484E-4DDA-9439-02C75677065E}" destId="{E29283C6-115C-44E6-BFEB-C51198A7543E}" srcOrd="0" destOrd="0" presId="urn:microsoft.com/office/officeart/2005/8/layout/radial6"/>
    <dgm:cxn modelId="{6B4F06F8-D676-407B-B9CB-38A7E8D9177A}" type="presOf" srcId="{DB513386-3782-44B2-850C-5193B3DDA3BA}" destId="{B678620C-D6E0-42AC-8D5D-FFA4DF7AA49E}" srcOrd="0" destOrd="0" presId="urn:microsoft.com/office/officeart/2005/8/layout/radial6"/>
    <dgm:cxn modelId="{90D122FA-9FE2-4DE2-B8C0-F73876738900}" srcId="{1A5DB5ED-5C39-47A4-87FA-14C0BE9AFB72}" destId="{026C0AE2-C24D-44F4-81AC-298A74912F8F}" srcOrd="6" destOrd="0" parTransId="{06D06813-CCD3-434E-8CB5-CDCA376012B2}" sibTransId="{F1CAEA57-8E46-4F47-9D1C-51A429077A45}"/>
    <dgm:cxn modelId="{65700DFF-489C-423A-A256-F624788BEED7}" type="presOf" srcId="{F0B1F269-FCB4-4447-B971-4BC622499F2F}" destId="{6A109DE1-4AD2-41C6-AD7A-D2B2D60F4360}" srcOrd="0" destOrd="0" presId="urn:microsoft.com/office/officeart/2005/8/layout/radial6"/>
    <dgm:cxn modelId="{42299A64-9F91-450E-BC1F-9102C40D1AB1}" type="presParOf" srcId="{F519D246-70C5-41A3-8A5F-F2A72C0B9281}" destId="{812E8A45-EAF0-487B-984D-8018FAE89A1A}" srcOrd="0" destOrd="0" presId="urn:microsoft.com/office/officeart/2005/8/layout/radial6"/>
    <dgm:cxn modelId="{B9AD392B-D88A-4E00-AF60-07749BF9888A}" type="presParOf" srcId="{F519D246-70C5-41A3-8A5F-F2A72C0B9281}" destId="{67A4985A-E558-4EBD-88C4-52C813744401}" srcOrd="1" destOrd="0" presId="urn:microsoft.com/office/officeart/2005/8/layout/radial6"/>
    <dgm:cxn modelId="{7C021E21-38F0-4E56-9C6F-4201DC474D57}" type="presParOf" srcId="{F519D246-70C5-41A3-8A5F-F2A72C0B9281}" destId="{34E4A653-D318-40FA-BF42-6EDF9EDE6B7F}" srcOrd="2" destOrd="0" presId="urn:microsoft.com/office/officeart/2005/8/layout/radial6"/>
    <dgm:cxn modelId="{3E623643-DA84-4C54-AFEF-DCB011CCA7F5}" type="presParOf" srcId="{F519D246-70C5-41A3-8A5F-F2A72C0B9281}" destId="{6A109DE1-4AD2-41C6-AD7A-D2B2D60F4360}" srcOrd="3" destOrd="0" presId="urn:microsoft.com/office/officeart/2005/8/layout/radial6"/>
    <dgm:cxn modelId="{1B694D9F-735D-4C2C-94A6-734FA522C13F}" type="presParOf" srcId="{F519D246-70C5-41A3-8A5F-F2A72C0B9281}" destId="{3A2DFDA2-169D-4D2C-91AD-80DE4ABB8A24}" srcOrd="4" destOrd="0" presId="urn:microsoft.com/office/officeart/2005/8/layout/radial6"/>
    <dgm:cxn modelId="{3C65B0AB-70FC-429B-B23F-F7F79170E59E}" type="presParOf" srcId="{F519D246-70C5-41A3-8A5F-F2A72C0B9281}" destId="{00970A83-3AEB-4341-A2DB-979FA28BEB8F}" srcOrd="5" destOrd="0" presId="urn:microsoft.com/office/officeart/2005/8/layout/radial6"/>
    <dgm:cxn modelId="{5CE53F3F-AF92-40C4-BAC6-D7FB2A1A4D84}" type="presParOf" srcId="{F519D246-70C5-41A3-8A5F-F2A72C0B9281}" destId="{9497C3F6-52B1-490E-91EF-6A14D620CEFD}" srcOrd="6" destOrd="0" presId="urn:microsoft.com/office/officeart/2005/8/layout/radial6"/>
    <dgm:cxn modelId="{EFB6522D-A4DE-49C8-A131-5B6ADE3DF198}" type="presParOf" srcId="{F519D246-70C5-41A3-8A5F-F2A72C0B9281}" destId="{71283CFD-5D08-44A3-B843-D3A6A50A842D}" srcOrd="7" destOrd="0" presId="urn:microsoft.com/office/officeart/2005/8/layout/radial6"/>
    <dgm:cxn modelId="{4C42A5D4-F9B0-491B-A614-2C686F362462}" type="presParOf" srcId="{F519D246-70C5-41A3-8A5F-F2A72C0B9281}" destId="{5781EC47-B246-4925-9974-E6487A075E01}" srcOrd="8" destOrd="0" presId="urn:microsoft.com/office/officeart/2005/8/layout/radial6"/>
    <dgm:cxn modelId="{A54F71EF-3F97-4964-B66D-FCD606D12E80}" type="presParOf" srcId="{F519D246-70C5-41A3-8A5F-F2A72C0B9281}" destId="{E29283C6-115C-44E6-BFEB-C51198A7543E}" srcOrd="9" destOrd="0" presId="urn:microsoft.com/office/officeart/2005/8/layout/radial6"/>
    <dgm:cxn modelId="{10C5A39A-6494-4704-8CE9-4C342519B51E}" type="presParOf" srcId="{F519D246-70C5-41A3-8A5F-F2A72C0B9281}" destId="{14428DA4-5488-4545-8B60-6952FB57EB33}" srcOrd="10" destOrd="0" presId="urn:microsoft.com/office/officeart/2005/8/layout/radial6"/>
    <dgm:cxn modelId="{1B2C49F3-9C78-422E-A496-05E62958275D}" type="presParOf" srcId="{F519D246-70C5-41A3-8A5F-F2A72C0B9281}" destId="{AB763FF4-D15B-4FB9-94B4-9029BE72E2FC}" srcOrd="11" destOrd="0" presId="urn:microsoft.com/office/officeart/2005/8/layout/radial6"/>
    <dgm:cxn modelId="{D322E81B-F50F-4774-9EDC-55537355909C}" type="presParOf" srcId="{F519D246-70C5-41A3-8A5F-F2A72C0B9281}" destId="{B678620C-D6E0-42AC-8D5D-FFA4DF7AA49E}" srcOrd="12" destOrd="0" presId="urn:microsoft.com/office/officeart/2005/8/layout/radial6"/>
    <dgm:cxn modelId="{A8DE88E9-E938-45B5-9E6A-FE3A3DE36ACD}" type="presParOf" srcId="{F519D246-70C5-41A3-8A5F-F2A72C0B9281}" destId="{84D247A8-1CEF-45AE-A5AB-0EA348947B04}" srcOrd="13" destOrd="0" presId="urn:microsoft.com/office/officeart/2005/8/layout/radial6"/>
    <dgm:cxn modelId="{6E25A113-0C3B-44CB-9C1A-A15E88757F54}" type="presParOf" srcId="{F519D246-70C5-41A3-8A5F-F2A72C0B9281}" destId="{108E1803-23B2-43E9-9070-55BF33BEBBFF}" srcOrd="14" destOrd="0" presId="urn:microsoft.com/office/officeart/2005/8/layout/radial6"/>
    <dgm:cxn modelId="{8CA8C9B5-7404-4D91-A68F-CE403A4D56C8}" type="presParOf" srcId="{F519D246-70C5-41A3-8A5F-F2A72C0B9281}" destId="{4998D4DE-33E8-4301-9935-F43D0CAD56A9}" srcOrd="15" destOrd="0" presId="urn:microsoft.com/office/officeart/2005/8/layout/radial6"/>
    <dgm:cxn modelId="{49E23278-A3A4-4692-9E40-AC9AD054E3D3}" type="presParOf" srcId="{F519D246-70C5-41A3-8A5F-F2A72C0B9281}" destId="{FA7F6161-6AFA-487C-9FAE-CFD81690FBC4}" srcOrd="16" destOrd="0" presId="urn:microsoft.com/office/officeart/2005/8/layout/radial6"/>
    <dgm:cxn modelId="{25D7A121-83E3-4656-B455-48372A361ADF}" type="presParOf" srcId="{F519D246-70C5-41A3-8A5F-F2A72C0B9281}" destId="{02DCD2CE-1D6A-461B-BB8F-EFF63FFCAE8E}" srcOrd="17" destOrd="0" presId="urn:microsoft.com/office/officeart/2005/8/layout/radial6"/>
    <dgm:cxn modelId="{7AE7E2B2-266D-4841-A397-D1DE90EB70AF}" type="presParOf" srcId="{F519D246-70C5-41A3-8A5F-F2A72C0B9281}" destId="{68AD72C8-E692-432B-B8F8-8C263C39BFA3}" srcOrd="18" destOrd="0" presId="urn:microsoft.com/office/officeart/2005/8/layout/radial6"/>
    <dgm:cxn modelId="{92BF3FDC-13D4-4D83-8187-58E13E6FA56D}" type="presParOf" srcId="{F519D246-70C5-41A3-8A5F-F2A72C0B9281}" destId="{871488BA-9F1B-468D-903A-18CD8DEF9B29}" srcOrd="19" destOrd="0" presId="urn:microsoft.com/office/officeart/2005/8/layout/radial6"/>
    <dgm:cxn modelId="{7FCCBC0C-01B3-4F4A-840D-B5EBA3A5B8B6}" type="presParOf" srcId="{F519D246-70C5-41A3-8A5F-F2A72C0B9281}" destId="{B03929EC-3CB6-49A6-9210-0D3B3BAE112D}" srcOrd="20" destOrd="0" presId="urn:microsoft.com/office/officeart/2005/8/layout/radial6"/>
    <dgm:cxn modelId="{CE2158F4-118F-4D82-9F5D-E20F18F17FDB}" type="presParOf" srcId="{F519D246-70C5-41A3-8A5F-F2A72C0B9281}" destId="{B77373D6-0CCD-42BB-B78C-AE058254E362}"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BD4C80-99B2-4713-8D9E-680A5883FDE1}"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327233EF-5E71-4B97-8CC0-1ED312EDFAA3}">
      <dgm:prSet phldrT="[Text]"/>
      <dgm:spPr/>
      <dgm:t>
        <a:bodyPr/>
        <a:lstStyle/>
        <a:p>
          <a:r>
            <a:rPr lang="en-US" dirty="0"/>
            <a:t> </a:t>
          </a:r>
        </a:p>
      </dgm:t>
    </dgm:pt>
    <dgm:pt modelId="{D28737C2-133F-4F9E-827D-E89EB1F1FA0D}" type="sibTrans" cxnId="{C47DC6D4-5FED-4886-927C-E6E5EAD83574}">
      <dgm:prSet/>
      <dgm:spPr>
        <a:blipFill>
          <a:blip xmlns:r="http://schemas.openxmlformats.org/officeDocument/2006/relationships" r:embed="rId1" cstate="screen">
            <a:duotone>
              <a:schemeClr val="bg2">
                <a:shade val="45000"/>
                <a:satMod val="135000"/>
              </a:schemeClr>
              <a:prstClr val="white"/>
            </a:duotone>
            <a:extLst>
              <a:ext uri="{BEBA8EAE-BF5A-486C-A8C5-ECC9F3942E4B}">
                <a14:imgProps xmlns:a14="http://schemas.microsoft.com/office/drawing/2010/main">
                  <a14:imgLayer r:embed="rId2">
                    <a14:imgEffect>
                      <a14:colorTemperature colorTemp="5300"/>
                    </a14:imgEffect>
                    <a14:imgEffect>
                      <a14:saturation sat="87000"/>
                    </a14:imgEffect>
                    <a14:imgEffect>
                      <a14:brightnessContrast bright="-20000" contrast="40000"/>
                    </a14:imgEffect>
                  </a14:imgLayer>
                </a14:imgProps>
              </a:ext>
              <a:ext uri="{28A0092B-C50C-407E-A947-70E740481C1C}">
                <a14:useLocalDpi xmlns:a14="http://schemas.microsoft.com/office/drawing/2010/main"/>
              </a:ext>
            </a:extLst>
          </a:blip>
          <a:srcRect/>
          <a:stretch>
            <a:fillRect/>
          </a:stretch>
        </a:blipFill>
        <a:ln>
          <a:noFill/>
        </a:ln>
      </dgm:spPr>
      <dgm:t>
        <a:bodyPr/>
        <a:lstStyle/>
        <a:p>
          <a:endParaRPr lang="en-US"/>
        </a:p>
      </dgm:t>
    </dgm:pt>
    <dgm:pt modelId="{945087B3-3ABC-48A9-971B-BE7997A3D4CC}" type="parTrans" cxnId="{C47DC6D4-5FED-4886-927C-E6E5EAD83574}">
      <dgm:prSet/>
      <dgm:spPr/>
      <dgm:t>
        <a:bodyPr/>
        <a:lstStyle/>
        <a:p>
          <a:endParaRPr lang="en-US"/>
        </a:p>
      </dgm:t>
    </dgm:pt>
    <dgm:pt modelId="{2A5A8837-336C-436B-9DC6-A453106B1F44}" type="pres">
      <dgm:prSet presAssocID="{E9BD4C80-99B2-4713-8D9E-680A5883FDE1}" presName="Name0" presStyleCnt="0">
        <dgm:presLayoutVars>
          <dgm:chMax val="7"/>
          <dgm:chPref val="7"/>
          <dgm:dir/>
        </dgm:presLayoutVars>
      </dgm:prSet>
      <dgm:spPr/>
    </dgm:pt>
    <dgm:pt modelId="{6B93564F-A178-431B-B51E-32B67432796F}" type="pres">
      <dgm:prSet presAssocID="{E9BD4C80-99B2-4713-8D9E-680A5883FDE1}" presName="Name1" presStyleCnt="0"/>
      <dgm:spPr/>
    </dgm:pt>
    <dgm:pt modelId="{12C01FEF-5ED3-40AD-B7D5-180BAA04EB95}" type="pres">
      <dgm:prSet presAssocID="{D28737C2-133F-4F9E-827D-E89EB1F1FA0D}" presName="picture_1" presStyleCnt="0"/>
      <dgm:spPr/>
    </dgm:pt>
    <dgm:pt modelId="{2B144B70-9D31-4527-BA6B-AD61FA56E73E}" type="pres">
      <dgm:prSet presAssocID="{D28737C2-133F-4F9E-827D-E89EB1F1FA0D}" presName="pictureRepeatNode" presStyleLbl="alignImgPlace1" presStyleIdx="0" presStyleCnt="1" custScaleX="193352" custScaleY="182665" custLinFactNeighborX="96315" custLinFactNeighborY="7186"/>
      <dgm:spPr/>
    </dgm:pt>
    <dgm:pt modelId="{B749353E-609E-4EAA-A6DE-7DCACD259E98}" type="pres">
      <dgm:prSet presAssocID="{327233EF-5E71-4B97-8CC0-1ED312EDFAA3}" presName="text_1" presStyleLbl="node1" presStyleIdx="0" presStyleCnt="0" custLinFactX="-4582" custLinFactY="45483" custLinFactNeighborX="-100000" custLinFactNeighborY="100000">
        <dgm:presLayoutVars>
          <dgm:bulletEnabled val="1"/>
        </dgm:presLayoutVars>
      </dgm:prSet>
      <dgm:spPr/>
    </dgm:pt>
  </dgm:ptLst>
  <dgm:cxnLst>
    <dgm:cxn modelId="{9444AE3E-2594-4C6A-8F55-8C615BA37FD4}" type="presOf" srcId="{327233EF-5E71-4B97-8CC0-1ED312EDFAA3}" destId="{B749353E-609E-4EAA-A6DE-7DCACD259E98}" srcOrd="0" destOrd="0" presId="urn:microsoft.com/office/officeart/2008/layout/CircularPictureCallout"/>
    <dgm:cxn modelId="{7622D393-4A73-465E-8E9A-2DB38CFE3E47}" type="presOf" srcId="{D28737C2-133F-4F9E-827D-E89EB1F1FA0D}" destId="{2B144B70-9D31-4527-BA6B-AD61FA56E73E}" srcOrd="0" destOrd="0" presId="urn:microsoft.com/office/officeart/2008/layout/CircularPictureCallout"/>
    <dgm:cxn modelId="{C47DC6D4-5FED-4886-927C-E6E5EAD83574}" srcId="{E9BD4C80-99B2-4713-8D9E-680A5883FDE1}" destId="{327233EF-5E71-4B97-8CC0-1ED312EDFAA3}" srcOrd="0" destOrd="0" parTransId="{945087B3-3ABC-48A9-971B-BE7997A3D4CC}" sibTransId="{D28737C2-133F-4F9E-827D-E89EB1F1FA0D}"/>
    <dgm:cxn modelId="{0F81A7F7-079A-4468-9896-34ED385F7068}" type="presOf" srcId="{E9BD4C80-99B2-4713-8D9E-680A5883FDE1}" destId="{2A5A8837-336C-436B-9DC6-A453106B1F44}" srcOrd="0" destOrd="0" presId="urn:microsoft.com/office/officeart/2008/layout/CircularPictureCallout"/>
    <dgm:cxn modelId="{F8093782-DF31-4F54-9CB5-6308BDB6CB96}" type="presParOf" srcId="{2A5A8837-336C-436B-9DC6-A453106B1F44}" destId="{6B93564F-A178-431B-B51E-32B67432796F}" srcOrd="0" destOrd="0" presId="urn:microsoft.com/office/officeart/2008/layout/CircularPictureCallout"/>
    <dgm:cxn modelId="{95003EA3-94B6-4C6F-B88D-DF71CBD689F8}" type="presParOf" srcId="{6B93564F-A178-431B-B51E-32B67432796F}" destId="{12C01FEF-5ED3-40AD-B7D5-180BAA04EB95}" srcOrd="0" destOrd="0" presId="urn:microsoft.com/office/officeart/2008/layout/CircularPictureCallout"/>
    <dgm:cxn modelId="{89D58C5E-95A7-480D-B8F7-9DA9A207EA5B}" type="presParOf" srcId="{12C01FEF-5ED3-40AD-B7D5-180BAA04EB95}" destId="{2B144B70-9D31-4527-BA6B-AD61FA56E73E}" srcOrd="0" destOrd="0" presId="urn:microsoft.com/office/officeart/2008/layout/CircularPictureCallout"/>
    <dgm:cxn modelId="{10086907-79D9-43A3-BAD9-B5DBA84C9A26}" type="presParOf" srcId="{6B93564F-A178-431B-B51E-32B67432796F}" destId="{B749353E-609E-4EAA-A6DE-7DCACD259E98}" srcOrd="1" destOrd="0" presId="urn:microsoft.com/office/officeart/2008/layout/CircularPictureCallou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FD8F6A-5155-4DE2-B4E2-CD37B36825DA}" type="doc">
      <dgm:prSet loTypeId="urn:microsoft.com/office/officeart/2008/layout/VerticalCurvedList" loCatId="list" qsTypeId="urn:microsoft.com/office/officeart/2005/8/quickstyle/simple4" qsCatId="simple" csTypeId="urn:microsoft.com/office/officeart/2005/8/colors/accent2_2" csCatId="accent2" phldr="1"/>
      <dgm:spPr/>
      <dgm:t>
        <a:bodyPr/>
        <a:lstStyle/>
        <a:p>
          <a:endParaRPr lang="en-US"/>
        </a:p>
      </dgm:t>
    </dgm:pt>
    <dgm:pt modelId="{EA67F90E-5AAD-438A-8C15-CE7A2D762E85}">
      <dgm:prSet phldrT="[Text]" custT="1"/>
      <dgm:spPr/>
      <dgm:t>
        <a:bodyPr/>
        <a:lstStyle/>
        <a:p>
          <a:r>
            <a:rPr lang="en-US" sz="1200" dirty="0">
              <a:latin typeface="Aptos" panose="020B0004020202020204" pitchFamily="34" charset="0"/>
            </a:rPr>
            <a:t>- Low Demand / Requirements</a:t>
          </a:r>
        </a:p>
        <a:p>
          <a:r>
            <a:rPr lang="en-US" sz="1200" dirty="0">
              <a:latin typeface="Aptos" panose="020B0004020202020204" pitchFamily="34" charset="0"/>
            </a:rPr>
            <a:t> - Highly specialized Non-destructive testing requirements</a:t>
          </a:r>
        </a:p>
        <a:p>
          <a:r>
            <a:rPr lang="en-US" sz="1200" dirty="0">
              <a:latin typeface="Aptos" panose="020B0004020202020204" pitchFamily="34" charset="0"/>
            </a:rPr>
            <a:t>- Sole-Sourced Items</a:t>
          </a:r>
        </a:p>
      </dgm:t>
    </dgm:pt>
    <dgm:pt modelId="{01B898B3-89F3-4FEE-AAFD-516668A1B07D}" type="parTrans" cxnId="{EF9C6D20-25D0-4096-A61D-417AE5142982}">
      <dgm:prSet/>
      <dgm:spPr/>
      <dgm:t>
        <a:bodyPr/>
        <a:lstStyle/>
        <a:p>
          <a:endParaRPr lang="en-US"/>
        </a:p>
      </dgm:t>
    </dgm:pt>
    <dgm:pt modelId="{844D7E78-9018-498D-B17D-B4E8FA080A7D}" type="sibTrans" cxnId="{EF9C6D20-25D0-4096-A61D-417AE5142982}">
      <dgm:prSet/>
      <dgm:spPr/>
      <dgm:t>
        <a:bodyPr/>
        <a:lstStyle/>
        <a:p>
          <a:endParaRPr lang="en-US"/>
        </a:p>
      </dgm:t>
    </dgm:pt>
    <dgm:pt modelId="{CED7C607-6DD0-4E15-BFDF-F270B678CC45}">
      <dgm:prSet phldrT="[Text]" custT="1"/>
      <dgm:spPr/>
      <dgm:t>
        <a:bodyPr/>
        <a:lstStyle/>
        <a:p>
          <a:pPr marL="0" lvl="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IP Data rights/ special process specifications</a:t>
          </a:r>
        </a:p>
        <a:p>
          <a:pPr marL="0" lvl="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 Obsolescence questions</a:t>
          </a:r>
        </a:p>
        <a:p>
          <a:pPr marL="0" lvl="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 Lack of Technical Data / Drawings / Specifications</a:t>
          </a:r>
        </a:p>
        <a:p>
          <a:pPr marL="0" lvl="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Unique machining &amp; inspection requirements</a:t>
          </a:r>
        </a:p>
      </dgm:t>
    </dgm:pt>
    <dgm:pt modelId="{702946D0-D282-4043-B4BB-E8CBC8C666C2}" type="parTrans" cxnId="{B1C1AEDB-B11C-4D88-A8B5-35A60F267B89}">
      <dgm:prSet/>
      <dgm:spPr/>
      <dgm:t>
        <a:bodyPr/>
        <a:lstStyle/>
        <a:p>
          <a:endParaRPr lang="en-US"/>
        </a:p>
      </dgm:t>
    </dgm:pt>
    <dgm:pt modelId="{A1829773-9000-4C32-99D9-A4756351C7C7}" type="sibTrans" cxnId="{B1C1AEDB-B11C-4D88-A8B5-35A60F267B89}">
      <dgm:prSet/>
      <dgm:spPr/>
      <dgm:t>
        <a:bodyPr/>
        <a:lstStyle/>
        <a:p>
          <a:endParaRPr lang="en-US"/>
        </a:p>
      </dgm:t>
    </dgm:pt>
    <dgm:pt modelId="{DBB881A4-8CE8-40F8-A817-AA1504933D90}">
      <dgm:prSet phldrT="[Text]" custT="1"/>
      <dgm:spPr/>
      <dgm:t>
        <a:bodyPr/>
        <a:lstStyle/>
        <a:p>
          <a:r>
            <a:rPr lang="en-US" sz="1200" dirty="0">
              <a:latin typeface="Aptos" panose="020B0004020202020204" pitchFamily="34" charset="0"/>
            </a:rPr>
            <a:t>- GFE required to develop of a source</a:t>
          </a:r>
        </a:p>
        <a:p>
          <a:r>
            <a:rPr lang="en-US" sz="1200" dirty="0">
              <a:latin typeface="Aptos" panose="020B0004020202020204" pitchFamily="34" charset="0"/>
            </a:rPr>
            <a:t>  - Sourcing exotic or rare metals</a:t>
          </a:r>
        </a:p>
        <a:p>
          <a:r>
            <a:rPr lang="en-US" sz="1200" dirty="0">
              <a:latin typeface="Aptos" panose="020B0004020202020204" pitchFamily="34" charset="0"/>
            </a:rPr>
            <a:t>- New Platforms, Long-term contracts with the Primes</a:t>
          </a:r>
        </a:p>
      </dgm:t>
    </dgm:pt>
    <dgm:pt modelId="{6CD31A4A-6587-4535-B71C-351F67A0DF3E}" type="parTrans" cxnId="{73DEFB6F-F5F0-4CCA-B19E-2DD3C81F0C31}">
      <dgm:prSet/>
      <dgm:spPr/>
      <dgm:t>
        <a:bodyPr/>
        <a:lstStyle/>
        <a:p>
          <a:endParaRPr lang="en-US"/>
        </a:p>
      </dgm:t>
    </dgm:pt>
    <dgm:pt modelId="{B757FD7B-76C4-4848-A106-0313B1791F39}" type="sibTrans" cxnId="{73DEFB6F-F5F0-4CCA-B19E-2DD3C81F0C31}">
      <dgm:prSet/>
      <dgm:spPr/>
      <dgm:t>
        <a:bodyPr/>
        <a:lstStyle/>
        <a:p>
          <a:endParaRPr lang="en-US"/>
        </a:p>
      </dgm:t>
    </dgm:pt>
    <dgm:pt modelId="{A880F66B-82C1-48DC-B008-0C438ADC9710}" type="pres">
      <dgm:prSet presAssocID="{05FD8F6A-5155-4DE2-B4E2-CD37B36825DA}" presName="Name0" presStyleCnt="0">
        <dgm:presLayoutVars>
          <dgm:chMax val="7"/>
          <dgm:chPref val="7"/>
          <dgm:dir/>
        </dgm:presLayoutVars>
      </dgm:prSet>
      <dgm:spPr/>
    </dgm:pt>
    <dgm:pt modelId="{58DF8E67-2A89-4E00-BD91-A7104C59111E}" type="pres">
      <dgm:prSet presAssocID="{05FD8F6A-5155-4DE2-B4E2-CD37B36825DA}" presName="Name1" presStyleCnt="0"/>
      <dgm:spPr/>
    </dgm:pt>
    <dgm:pt modelId="{2326AFFD-DA84-469E-BCCA-989134AB04C2}" type="pres">
      <dgm:prSet presAssocID="{05FD8F6A-5155-4DE2-B4E2-CD37B36825DA}" presName="cycle" presStyleCnt="0"/>
      <dgm:spPr/>
    </dgm:pt>
    <dgm:pt modelId="{9358C65E-DFC9-43C4-90FF-348F423793AB}" type="pres">
      <dgm:prSet presAssocID="{05FD8F6A-5155-4DE2-B4E2-CD37B36825DA}" presName="srcNode" presStyleLbl="node1" presStyleIdx="0" presStyleCnt="3"/>
      <dgm:spPr/>
    </dgm:pt>
    <dgm:pt modelId="{449A9C34-DFBA-478F-B14B-0680C4228A83}" type="pres">
      <dgm:prSet presAssocID="{05FD8F6A-5155-4DE2-B4E2-CD37B36825DA}" presName="conn" presStyleLbl="parChTrans1D2" presStyleIdx="0" presStyleCnt="1"/>
      <dgm:spPr/>
    </dgm:pt>
    <dgm:pt modelId="{5BAA904A-53A2-4F33-91BD-A7579747CE95}" type="pres">
      <dgm:prSet presAssocID="{05FD8F6A-5155-4DE2-B4E2-CD37B36825DA}" presName="extraNode" presStyleLbl="node1" presStyleIdx="0" presStyleCnt="3"/>
      <dgm:spPr/>
    </dgm:pt>
    <dgm:pt modelId="{C5D2D0A6-EE51-4A95-A770-F2EF790DD05C}" type="pres">
      <dgm:prSet presAssocID="{05FD8F6A-5155-4DE2-B4E2-CD37B36825DA}" presName="dstNode" presStyleLbl="node1" presStyleIdx="0" presStyleCnt="3"/>
      <dgm:spPr/>
    </dgm:pt>
    <dgm:pt modelId="{FFA2B80F-95F5-474E-872B-535DEC3B1599}" type="pres">
      <dgm:prSet presAssocID="{EA67F90E-5AAD-438A-8C15-CE7A2D762E85}" presName="text_1" presStyleLbl="node1" presStyleIdx="0" presStyleCnt="3" custLinFactNeighborX="-1512">
        <dgm:presLayoutVars>
          <dgm:bulletEnabled val="1"/>
        </dgm:presLayoutVars>
      </dgm:prSet>
      <dgm:spPr/>
    </dgm:pt>
    <dgm:pt modelId="{482CA768-31F6-46AC-B751-B4B52049D941}" type="pres">
      <dgm:prSet presAssocID="{EA67F90E-5AAD-438A-8C15-CE7A2D762E85}" presName="accent_1" presStyleCnt="0"/>
      <dgm:spPr/>
    </dgm:pt>
    <dgm:pt modelId="{FF6EC20F-D09A-431F-ACEE-E37D03AF5988}" type="pres">
      <dgm:prSet presAssocID="{EA67F90E-5AAD-438A-8C15-CE7A2D762E85}" presName="accentRepeatNode" presStyleLbl="solidFgAcc1" presStyleIdx="0" presStyleCnt="3"/>
      <dgm:spPr/>
    </dgm:pt>
    <dgm:pt modelId="{3FAADA2D-D6FF-4D4A-B6E4-B2B3544666E9}" type="pres">
      <dgm:prSet presAssocID="{CED7C607-6DD0-4E15-BFDF-F270B678CC45}" presName="text_2" presStyleLbl="node1" presStyleIdx="1" presStyleCnt="3" custScaleX="106171" custLinFactNeighborX="2748" custLinFactNeighborY="3177">
        <dgm:presLayoutVars>
          <dgm:bulletEnabled val="1"/>
        </dgm:presLayoutVars>
      </dgm:prSet>
      <dgm:spPr/>
    </dgm:pt>
    <dgm:pt modelId="{6CFEAD68-20E1-480F-8301-BDCB9B112352}" type="pres">
      <dgm:prSet presAssocID="{CED7C607-6DD0-4E15-BFDF-F270B678CC45}" presName="accent_2" presStyleCnt="0"/>
      <dgm:spPr/>
    </dgm:pt>
    <dgm:pt modelId="{F9FBC218-E07B-409A-B012-91D062FD9228}" type="pres">
      <dgm:prSet presAssocID="{CED7C607-6DD0-4E15-BFDF-F270B678CC45}" presName="accentRepeatNode" presStyleLbl="solidFgAcc1" presStyleIdx="1" presStyleCnt="3"/>
      <dgm:spPr/>
    </dgm:pt>
    <dgm:pt modelId="{CF09992E-48CA-4AD2-8AC9-C47662D13A9B}" type="pres">
      <dgm:prSet presAssocID="{DBB881A4-8CE8-40F8-A817-AA1504933D90}" presName="text_3" presStyleLbl="node1" presStyleIdx="2" presStyleCnt="3" custLinFactNeighborX="-2017">
        <dgm:presLayoutVars>
          <dgm:bulletEnabled val="1"/>
        </dgm:presLayoutVars>
      </dgm:prSet>
      <dgm:spPr/>
    </dgm:pt>
    <dgm:pt modelId="{AC461D21-AF6E-4F27-BF75-AFD23B480527}" type="pres">
      <dgm:prSet presAssocID="{DBB881A4-8CE8-40F8-A817-AA1504933D90}" presName="accent_3" presStyleCnt="0"/>
      <dgm:spPr/>
    </dgm:pt>
    <dgm:pt modelId="{A9198A48-1A54-41B0-8370-E8B02FA9CAE1}" type="pres">
      <dgm:prSet presAssocID="{DBB881A4-8CE8-40F8-A817-AA1504933D90}" presName="accentRepeatNode" presStyleLbl="solidFgAcc1" presStyleIdx="2" presStyleCnt="3"/>
      <dgm:spPr/>
    </dgm:pt>
  </dgm:ptLst>
  <dgm:cxnLst>
    <dgm:cxn modelId="{EF9C6D20-25D0-4096-A61D-417AE5142982}" srcId="{05FD8F6A-5155-4DE2-B4E2-CD37B36825DA}" destId="{EA67F90E-5AAD-438A-8C15-CE7A2D762E85}" srcOrd="0" destOrd="0" parTransId="{01B898B3-89F3-4FEE-AAFD-516668A1B07D}" sibTransId="{844D7E78-9018-498D-B17D-B4E8FA080A7D}"/>
    <dgm:cxn modelId="{44DA0923-50BD-4940-8341-B733043E1CAA}" type="presOf" srcId="{844D7E78-9018-498D-B17D-B4E8FA080A7D}" destId="{449A9C34-DFBA-478F-B14B-0680C4228A83}" srcOrd="0" destOrd="0" presId="urn:microsoft.com/office/officeart/2008/layout/VerticalCurvedList"/>
    <dgm:cxn modelId="{EB92A869-0DC3-4652-8877-1BBE077A21F8}" type="presOf" srcId="{05FD8F6A-5155-4DE2-B4E2-CD37B36825DA}" destId="{A880F66B-82C1-48DC-B008-0C438ADC9710}" srcOrd="0" destOrd="0" presId="urn:microsoft.com/office/officeart/2008/layout/VerticalCurvedList"/>
    <dgm:cxn modelId="{73DEFB6F-F5F0-4CCA-B19E-2DD3C81F0C31}" srcId="{05FD8F6A-5155-4DE2-B4E2-CD37B36825DA}" destId="{DBB881A4-8CE8-40F8-A817-AA1504933D90}" srcOrd="2" destOrd="0" parTransId="{6CD31A4A-6587-4535-B71C-351F67A0DF3E}" sibTransId="{B757FD7B-76C4-4848-A106-0313B1791F39}"/>
    <dgm:cxn modelId="{2E72F950-622D-4463-ADD2-DD22341419F0}" type="presOf" srcId="{EA67F90E-5AAD-438A-8C15-CE7A2D762E85}" destId="{FFA2B80F-95F5-474E-872B-535DEC3B1599}" srcOrd="0" destOrd="0" presId="urn:microsoft.com/office/officeart/2008/layout/VerticalCurvedList"/>
    <dgm:cxn modelId="{C60D1396-27B6-4E67-AD6F-191B58F86895}" type="presOf" srcId="{DBB881A4-8CE8-40F8-A817-AA1504933D90}" destId="{CF09992E-48CA-4AD2-8AC9-C47662D13A9B}" srcOrd="0" destOrd="0" presId="urn:microsoft.com/office/officeart/2008/layout/VerticalCurvedList"/>
    <dgm:cxn modelId="{B1C1AEDB-B11C-4D88-A8B5-35A60F267B89}" srcId="{05FD8F6A-5155-4DE2-B4E2-CD37B36825DA}" destId="{CED7C607-6DD0-4E15-BFDF-F270B678CC45}" srcOrd="1" destOrd="0" parTransId="{702946D0-D282-4043-B4BB-E8CBC8C666C2}" sibTransId="{A1829773-9000-4C32-99D9-A4756351C7C7}"/>
    <dgm:cxn modelId="{D1EB79FB-C3F1-49C6-82D3-107B50076CA0}" type="presOf" srcId="{CED7C607-6DD0-4E15-BFDF-F270B678CC45}" destId="{3FAADA2D-D6FF-4D4A-B6E4-B2B3544666E9}" srcOrd="0" destOrd="0" presId="urn:microsoft.com/office/officeart/2008/layout/VerticalCurvedList"/>
    <dgm:cxn modelId="{79F45746-7C46-4AE1-801F-3E0CBD97FE68}" type="presParOf" srcId="{A880F66B-82C1-48DC-B008-0C438ADC9710}" destId="{58DF8E67-2A89-4E00-BD91-A7104C59111E}" srcOrd="0" destOrd="0" presId="urn:microsoft.com/office/officeart/2008/layout/VerticalCurvedList"/>
    <dgm:cxn modelId="{8377CD58-221D-4350-B299-9B1DE229E0D9}" type="presParOf" srcId="{58DF8E67-2A89-4E00-BD91-A7104C59111E}" destId="{2326AFFD-DA84-469E-BCCA-989134AB04C2}" srcOrd="0" destOrd="0" presId="urn:microsoft.com/office/officeart/2008/layout/VerticalCurvedList"/>
    <dgm:cxn modelId="{109FA7DA-2188-4A3B-A96A-606004095DE8}" type="presParOf" srcId="{2326AFFD-DA84-469E-BCCA-989134AB04C2}" destId="{9358C65E-DFC9-43C4-90FF-348F423793AB}" srcOrd="0" destOrd="0" presId="urn:microsoft.com/office/officeart/2008/layout/VerticalCurvedList"/>
    <dgm:cxn modelId="{39ECF389-45D4-467D-BCCC-9D6B443ADF78}" type="presParOf" srcId="{2326AFFD-DA84-469E-BCCA-989134AB04C2}" destId="{449A9C34-DFBA-478F-B14B-0680C4228A83}" srcOrd="1" destOrd="0" presId="urn:microsoft.com/office/officeart/2008/layout/VerticalCurvedList"/>
    <dgm:cxn modelId="{6FB93CFB-C464-4421-8C85-9900777E3BA9}" type="presParOf" srcId="{2326AFFD-DA84-469E-BCCA-989134AB04C2}" destId="{5BAA904A-53A2-4F33-91BD-A7579747CE95}" srcOrd="2" destOrd="0" presId="urn:microsoft.com/office/officeart/2008/layout/VerticalCurvedList"/>
    <dgm:cxn modelId="{A7A45A3C-6044-4121-846D-21443F66A7A3}" type="presParOf" srcId="{2326AFFD-DA84-469E-BCCA-989134AB04C2}" destId="{C5D2D0A6-EE51-4A95-A770-F2EF790DD05C}" srcOrd="3" destOrd="0" presId="urn:microsoft.com/office/officeart/2008/layout/VerticalCurvedList"/>
    <dgm:cxn modelId="{584BF6FD-EBCC-4AE6-BDF3-A055CECF9528}" type="presParOf" srcId="{58DF8E67-2A89-4E00-BD91-A7104C59111E}" destId="{FFA2B80F-95F5-474E-872B-535DEC3B1599}" srcOrd="1" destOrd="0" presId="urn:microsoft.com/office/officeart/2008/layout/VerticalCurvedList"/>
    <dgm:cxn modelId="{38474B8F-8CA0-43E9-8899-A83FCDEEC87B}" type="presParOf" srcId="{58DF8E67-2A89-4E00-BD91-A7104C59111E}" destId="{482CA768-31F6-46AC-B751-B4B52049D941}" srcOrd="2" destOrd="0" presId="urn:microsoft.com/office/officeart/2008/layout/VerticalCurvedList"/>
    <dgm:cxn modelId="{06D0154C-97B5-4517-B1C0-78D1EC056661}" type="presParOf" srcId="{482CA768-31F6-46AC-B751-B4B52049D941}" destId="{FF6EC20F-D09A-431F-ACEE-E37D03AF5988}" srcOrd="0" destOrd="0" presId="urn:microsoft.com/office/officeart/2008/layout/VerticalCurvedList"/>
    <dgm:cxn modelId="{BCDDB4BE-81DE-4FB5-B48C-B23A926906ED}" type="presParOf" srcId="{58DF8E67-2A89-4E00-BD91-A7104C59111E}" destId="{3FAADA2D-D6FF-4D4A-B6E4-B2B3544666E9}" srcOrd="3" destOrd="0" presId="urn:microsoft.com/office/officeart/2008/layout/VerticalCurvedList"/>
    <dgm:cxn modelId="{928C9DE2-6271-4426-9E05-A89AB37AF29A}" type="presParOf" srcId="{58DF8E67-2A89-4E00-BD91-A7104C59111E}" destId="{6CFEAD68-20E1-480F-8301-BDCB9B112352}" srcOrd="4" destOrd="0" presId="urn:microsoft.com/office/officeart/2008/layout/VerticalCurvedList"/>
    <dgm:cxn modelId="{9BBF73C5-E42A-4584-88A3-57F000E6070A}" type="presParOf" srcId="{6CFEAD68-20E1-480F-8301-BDCB9B112352}" destId="{F9FBC218-E07B-409A-B012-91D062FD9228}" srcOrd="0" destOrd="0" presId="urn:microsoft.com/office/officeart/2008/layout/VerticalCurvedList"/>
    <dgm:cxn modelId="{71A50970-6396-40D5-BA7F-8398BE61E04E}" type="presParOf" srcId="{58DF8E67-2A89-4E00-BD91-A7104C59111E}" destId="{CF09992E-48CA-4AD2-8AC9-C47662D13A9B}" srcOrd="5" destOrd="0" presId="urn:microsoft.com/office/officeart/2008/layout/VerticalCurvedList"/>
    <dgm:cxn modelId="{08461223-B2BE-435B-BE1C-11399E3F0556}" type="presParOf" srcId="{58DF8E67-2A89-4E00-BD91-A7104C59111E}" destId="{AC461D21-AF6E-4F27-BF75-AFD23B480527}" srcOrd="6" destOrd="0" presId="urn:microsoft.com/office/officeart/2008/layout/VerticalCurvedList"/>
    <dgm:cxn modelId="{B7E7E766-5EE9-4EFB-BB46-AF001911E590}" type="presParOf" srcId="{AC461D21-AF6E-4F27-BF75-AFD23B480527}" destId="{A9198A48-1A54-41B0-8370-E8B02FA9CAE1}"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26540C-5816-45D0-AFA0-C02A0BD99358}" type="doc">
      <dgm:prSet loTypeId="urn:microsoft.com/office/officeart/2005/8/layout/hierarchy6" loCatId="hierarchy" qsTypeId="urn:microsoft.com/office/officeart/2005/8/quickstyle/simple1" qsCatId="simple" csTypeId="urn:microsoft.com/office/officeart/2005/8/colors/accent0_3" csCatId="mainScheme" phldr="1"/>
      <dgm:spPr/>
      <dgm:t>
        <a:bodyPr/>
        <a:lstStyle/>
        <a:p>
          <a:endParaRPr lang="en-US"/>
        </a:p>
      </dgm:t>
    </dgm:pt>
    <dgm:pt modelId="{10C35646-1974-4B0E-B2FF-C00898FAA295}">
      <dgm:prSet phldrT="[Text]" custT="1"/>
      <dgm:spPr>
        <a:ln>
          <a:noFill/>
        </a:ln>
        <a:effectLst>
          <a:glow rad="101600">
            <a:srgbClr val="004B8D">
              <a:alpha val="24000"/>
            </a:srgbClr>
          </a:glow>
          <a:outerShdw blurRad="50800" dist="38100" dir="10800000" algn="r" rotWithShape="0">
            <a:prstClr val="black">
              <a:alpha val="40000"/>
            </a:prstClr>
          </a:outerShdw>
        </a:effectLst>
      </dgm:spPr>
      <dgm:t>
        <a:bodyPr/>
        <a:lstStyle/>
        <a:p>
          <a:pPr algn="ctr"/>
          <a:r>
            <a:rPr lang="en-US" sz="1400" dirty="0">
              <a:latin typeface="Aptos" panose="020B0004020202020204" pitchFamily="34" charset="0"/>
            </a:rPr>
            <a:t>SAR packages for a specific subject item are categorized based on the </a:t>
          </a:r>
          <a:r>
            <a:rPr lang="en-US" sz="1400" u="none" dirty="0">
              <a:latin typeface="Aptos" panose="020B0004020202020204" pitchFamily="34" charset="0"/>
            </a:rPr>
            <a:t>manufacturer’s previous work. </a:t>
          </a:r>
        </a:p>
        <a:p>
          <a:pPr algn="ctr"/>
          <a:r>
            <a:rPr lang="en-US" sz="1400" dirty="0">
              <a:latin typeface="Aptos" panose="020B0004020202020204" pitchFamily="34" charset="0"/>
            </a:rPr>
            <a:t>There are 4 Categories, NAVSUP WSS can </a:t>
          </a:r>
          <a:r>
            <a:rPr lang="en-US" sz="1400" b="1" dirty="0">
              <a:latin typeface="Aptos" panose="020B0004020202020204" pitchFamily="34" charset="0"/>
            </a:rPr>
            <a:t>only accept </a:t>
          </a:r>
          <a:r>
            <a:rPr lang="en-US" sz="1400" u="sng" dirty="0">
              <a:latin typeface="Aptos" panose="020B0004020202020204" pitchFamily="34" charset="0"/>
            </a:rPr>
            <a:t>Category I</a:t>
          </a:r>
          <a:r>
            <a:rPr lang="en-US" sz="1400" u="none" dirty="0">
              <a:latin typeface="Aptos" panose="020B0004020202020204" pitchFamily="34" charset="0"/>
            </a:rPr>
            <a:t> </a:t>
          </a:r>
          <a:r>
            <a:rPr lang="en-US" sz="1400" dirty="0">
              <a:latin typeface="Aptos" panose="020B0004020202020204" pitchFamily="34" charset="0"/>
            </a:rPr>
            <a:t>and </a:t>
          </a:r>
          <a:r>
            <a:rPr lang="en-US" sz="1400" u="sng" dirty="0">
              <a:latin typeface="Aptos" panose="020B0004020202020204" pitchFamily="34" charset="0"/>
            </a:rPr>
            <a:t>Category II</a:t>
          </a:r>
          <a:r>
            <a:rPr lang="en-US" sz="1400" dirty="0">
              <a:latin typeface="Aptos" panose="020B0004020202020204" pitchFamily="34" charset="0"/>
            </a:rPr>
            <a:t> SARs. </a:t>
          </a:r>
        </a:p>
      </dgm:t>
    </dgm:pt>
    <dgm:pt modelId="{FDBE81B9-AB62-454E-A181-2124E878AD33}" type="parTrans" cxnId="{8A8CBE38-CCAD-4DD5-80F0-E317B9695704}">
      <dgm:prSet/>
      <dgm:spPr/>
      <dgm:t>
        <a:bodyPr/>
        <a:lstStyle/>
        <a:p>
          <a:endParaRPr lang="en-US"/>
        </a:p>
      </dgm:t>
    </dgm:pt>
    <dgm:pt modelId="{A806D643-A967-4B6D-8AEF-431DBCF3D5A5}" type="sibTrans" cxnId="{8A8CBE38-CCAD-4DD5-80F0-E317B9695704}">
      <dgm:prSet/>
      <dgm:spPr/>
      <dgm:t>
        <a:bodyPr/>
        <a:lstStyle/>
        <a:p>
          <a:endParaRPr lang="en-US"/>
        </a:p>
      </dgm:t>
    </dgm:pt>
    <dgm:pt modelId="{D5332307-EB7C-468E-BD10-A3C7907FA329}">
      <dgm:prSet phldrT="[Text]" custT="1"/>
      <dgm:spPr>
        <a:ln>
          <a:noFill/>
        </a:ln>
        <a:effectLst>
          <a:glow rad="101600">
            <a:srgbClr val="004B8D">
              <a:alpha val="24000"/>
            </a:srgbClr>
          </a:glow>
          <a:outerShdw blurRad="50800" dist="38100" dir="10800000" algn="r" rotWithShape="0">
            <a:prstClr val="black">
              <a:alpha val="40000"/>
            </a:prstClr>
          </a:outerShdw>
        </a:effectLst>
      </dgm:spPr>
      <dgm:t>
        <a:bodyPr/>
        <a:lstStyle/>
        <a:p>
          <a:r>
            <a:rPr lang="en-US" sz="1400" b="1" u="sng" dirty="0">
              <a:latin typeface="Aptos" panose="020B0004020202020204" pitchFamily="34" charset="0"/>
            </a:rPr>
            <a:t>Actual Item</a:t>
          </a:r>
          <a:endParaRPr lang="en-US" sz="1400" dirty="0">
            <a:latin typeface="Aptos" panose="020B0004020202020204" pitchFamily="34" charset="0"/>
          </a:endParaRPr>
        </a:p>
        <a:p>
          <a:r>
            <a:rPr lang="en-US" sz="1400" dirty="0">
              <a:latin typeface="Aptos" panose="020B0004020202020204" pitchFamily="34" charset="0"/>
            </a:rPr>
            <a:t>The proposing manufacturer has produced the </a:t>
          </a:r>
          <a:r>
            <a:rPr lang="en-US" sz="1400" u="sng" dirty="0">
              <a:latin typeface="Aptos" panose="020B0004020202020204" pitchFamily="34" charset="0"/>
            </a:rPr>
            <a:t>exact same</a:t>
          </a:r>
          <a:r>
            <a:rPr lang="en-US" sz="1400" u="none" dirty="0">
              <a:latin typeface="Aptos" panose="020B0004020202020204" pitchFamily="34" charset="0"/>
            </a:rPr>
            <a:t> </a:t>
          </a:r>
          <a:r>
            <a:rPr lang="en-US" sz="1400" b="0" dirty="0">
              <a:latin typeface="Aptos" panose="020B0004020202020204" pitchFamily="34" charset="0"/>
            </a:rPr>
            <a:t>item for the </a:t>
          </a:r>
          <a:r>
            <a:rPr lang="en-US" sz="1400" b="1" dirty="0">
              <a:latin typeface="Aptos" panose="020B0004020202020204" pitchFamily="34" charset="0"/>
            </a:rPr>
            <a:t>OEM </a:t>
          </a:r>
          <a:r>
            <a:rPr lang="en-US" sz="1400" b="0" dirty="0">
              <a:latin typeface="Aptos" panose="020B0004020202020204" pitchFamily="34" charset="0"/>
            </a:rPr>
            <a:t>or for another </a:t>
          </a:r>
          <a:r>
            <a:rPr lang="en-US" sz="1400" b="1" dirty="0">
              <a:latin typeface="Aptos" panose="020B0004020202020204" pitchFamily="34" charset="0"/>
            </a:rPr>
            <a:t>U.S. Government </a:t>
          </a:r>
          <a:r>
            <a:rPr lang="en-US" sz="1400" dirty="0">
              <a:latin typeface="Aptos" panose="020B0004020202020204" pitchFamily="34" charset="0"/>
            </a:rPr>
            <a:t>activity within the past:</a:t>
          </a:r>
        </a:p>
        <a:p>
          <a:r>
            <a:rPr lang="en-US" sz="1400" dirty="0">
              <a:latin typeface="Aptos" panose="020B0004020202020204" pitchFamily="34" charset="0"/>
            </a:rPr>
            <a:t>- 3 years for CSIs</a:t>
          </a:r>
        </a:p>
        <a:p>
          <a:r>
            <a:rPr lang="en-US" sz="1400" dirty="0">
              <a:latin typeface="Aptos" panose="020B0004020202020204" pitchFamily="34" charset="0"/>
            </a:rPr>
            <a:t>- 5 years for CAIs</a:t>
          </a:r>
        </a:p>
      </dgm:t>
    </dgm:pt>
    <dgm:pt modelId="{95ABA0DF-E3A4-4687-951C-B9E2F7F6A9E2}" type="parTrans" cxnId="{531FE1A9-8693-4571-B356-213843F6E575}">
      <dgm:prSet/>
      <dgm:spPr/>
      <dgm:t>
        <a:bodyPr/>
        <a:lstStyle/>
        <a:p>
          <a:endParaRPr lang="en-US"/>
        </a:p>
      </dgm:t>
    </dgm:pt>
    <dgm:pt modelId="{389103FD-7DA5-4955-9202-059B3721B771}" type="sibTrans" cxnId="{531FE1A9-8693-4571-B356-213843F6E575}">
      <dgm:prSet/>
      <dgm:spPr/>
      <dgm:t>
        <a:bodyPr/>
        <a:lstStyle/>
        <a:p>
          <a:endParaRPr lang="en-US"/>
        </a:p>
      </dgm:t>
    </dgm:pt>
    <dgm:pt modelId="{FBF5D81D-2357-47F9-8E13-607B68121A66}">
      <dgm:prSet phldrT="[Text]" custT="1"/>
      <dgm:spPr>
        <a:ln>
          <a:noFill/>
        </a:ln>
        <a:effectLst>
          <a:glow rad="101600">
            <a:srgbClr val="004B8D">
              <a:alpha val="24000"/>
            </a:srgbClr>
          </a:glow>
          <a:outerShdw blurRad="50800" dist="38100" dir="10800000" algn="r" rotWithShape="0">
            <a:prstClr val="black">
              <a:alpha val="40000"/>
            </a:prstClr>
          </a:outerShdw>
        </a:effectLst>
      </dgm:spPr>
      <dgm:t>
        <a:bodyPr/>
        <a:lstStyle/>
        <a:p>
          <a:r>
            <a:rPr lang="en-US" sz="1400" b="1" u="sng" dirty="0">
              <a:latin typeface="Aptos" panose="020B0004020202020204" pitchFamily="34" charset="0"/>
            </a:rPr>
            <a:t>Similar Item</a:t>
          </a:r>
          <a:endParaRPr lang="en-US" sz="1400" dirty="0">
            <a:latin typeface="Aptos" panose="020B0004020202020204" pitchFamily="34" charset="0"/>
          </a:endParaRPr>
        </a:p>
        <a:p>
          <a:r>
            <a:rPr lang="en-US" sz="1400" dirty="0">
              <a:latin typeface="Aptos" panose="020B0004020202020204" pitchFamily="34" charset="0"/>
            </a:rPr>
            <a:t>The proposing manufacturer has </a:t>
          </a:r>
          <a:r>
            <a:rPr lang="en-US" sz="1400" u="sng" dirty="0">
              <a:latin typeface="Aptos" panose="020B0004020202020204" pitchFamily="34" charset="0"/>
            </a:rPr>
            <a:t>produced a similar</a:t>
          </a:r>
          <a:r>
            <a:rPr lang="en-US" sz="1400" u="none" dirty="0">
              <a:latin typeface="Aptos" panose="020B0004020202020204" pitchFamily="34" charset="0"/>
            </a:rPr>
            <a:t> </a:t>
          </a:r>
          <a:r>
            <a:rPr lang="en-US" sz="1400" dirty="0">
              <a:latin typeface="Aptos" panose="020B0004020202020204" pitchFamily="34" charset="0"/>
            </a:rPr>
            <a:t>item for the </a:t>
          </a:r>
          <a:r>
            <a:rPr lang="en-US" sz="1400" b="1" dirty="0">
              <a:latin typeface="Aptos" panose="020B0004020202020204" pitchFamily="34" charset="0"/>
            </a:rPr>
            <a:t>OEM</a:t>
          </a:r>
          <a:r>
            <a:rPr lang="en-US" sz="1400" dirty="0">
              <a:latin typeface="Aptos" panose="020B0004020202020204" pitchFamily="34" charset="0"/>
            </a:rPr>
            <a:t> or another </a:t>
          </a:r>
          <a:r>
            <a:rPr lang="en-US" sz="1400" b="1" dirty="0">
              <a:latin typeface="Aptos" panose="020B0004020202020204" pitchFamily="34" charset="0"/>
            </a:rPr>
            <a:t>U.S. Government </a:t>
          </a:r>
          <a:r>
            <a:rPr lang="en-US" sz="1400" dirty="0">
              <a:latin typeface="Aptos" panose="020B0004020202020204" pitchFamily="34" charset="0"/>
            </a:rPr>
            <a:t>activity. </a:t>
          </a:r>
        </a:p>
        <a:p>
          <a:r>
            <a:rPr lang="en-US" sz="1400" dirty="0">
              <a:latin typeface="Aptos" panose="020B0004020202020204" pitchFamily="34" charset="0"/>
            </a:rPr>
            <a:t>Similarity comparison includes: complexity, design, manufacturing processes, materials, application and operating environment.</a:t>
          </a:r>
        </a:p>
      </dgm:t>
    </dgm:pt>
    <dgm:pt modelId="{878100CB-43B2-4780-B1E9-A8E6BBC8C49D}" type="parTrans" cxnId="{D76264ED-5928-4C1E-88B9-EE27D5FB01C1}">
      <dgm:prSet/>
      <dgm:spPr/>
      <dgm:t>
        <a:bodyPr/>
        <a:lstStyle/>
        <a:p>
          <a:endParaRPr lang="en-US"/>
        </a:p>
      </dgm:t>
    </dgm:pt>
    <dgm:pt modelId="{B2D07BEC-208F-4BFB-A706-856F2B777C58}" type="sibTrans" cxnId="{D76264ED-5928-4C1E-88B9-EE27D5FB01C1}">
      <dgm:prSet/>
      <dgm:spPr/>
      <dgm:t>
        <a:bodyPr/>
        <a:lstStyle/>
        <a:p>
          <a:endParaRPr lang="en-US"/>
        </a:p>
      </dgm:t>
    </dgm:pt>
    <dgm:pt modelId="{311C260B-8665-41C9-86DE-19E6503332F7}">
      <dgm:prSet phldrT="[Text]" custT="1"/>
      <dgm:spPr>
        <a:solidFill>
          <a:schemeClr val="bg2">
            <a:lumMod val="90000"/>
          </a:schemeClr>
        </a:solidFill>
        <a:ln>
          <a:solidFill>
            <a:schemeClr val="bg2">
              <a:lumMod val="90000"/>
            </a:schemeClr>
          </a:solidFill>
        </a:ln>
        <a:effectLst>
          <a:glow rad="101600">
            <a:srgbClr val="004B8D">
              <a:alpha val="24000"/>
            </a:srgbClr>
          </a:glow>
          <a:outerShdw blurRad="50800" dist="38100" dir="10800000" algn="r" rotWithShape="0">
            <a:prstClr val="black">
              <a:alpha val="40000"/>
            </a:prstClr>
          </a:outerShdw>
        </a:effectLst>
      </dgm:spPr>
      <dgm:t>
        <a:bodyPr/>
        <a:lstStyle/>
        <a:p>
          <a:pPr algn="l"/>
          <a:r>
            <a:rPr lang="en-US" sz="2400" b="1" u="none" dirty="0">
              <a:latin typeface="Aptos" panose="020B0004020202020204" pitchFamily="34" charset="0"/>
            </a:rPr>
            <a:t>        </a:t>
          </a:r>
          <a:r>
            <a:rPr lang="en-US" sz="2400" b="1" u="sng" dirty="0">
              <a:latin typeface="Aptos" panose="020B0004020202020204" pitchFamily="34" charset="0"/>
            </a:rPr>
            <a:t>SAR Categories</a:t>
          </a:r>
          <a:endParaRPr lang="en-US" sz="2400" dirty="0">
            <a:latin typeface="Aptos" panose="020B0004020202020204" pitchFamily="34" charset="0"/>
          </a:endParaRPr>
        </a:p>
      </dgm:t>
    </dgm:pt>
    <dgm:pt modelId="{33C661E4-620E-43FD-BC7B-748F7A4E9B42}" type="parTrans" cxnId="{1E48B46A-630E-4BBB-A1CC-320DB31EA247}">
      <dgm:prSet/>
      <dgm:spPr/>
      <dgm:t>
        <a:bodyPr/>
        <a:lstStyle/>
        <a:p>
          <a:endParaRPr lang="en-US"/>
        </a:p>
      </dgm:t>
    </dgm:pt>
    <dgm:pt modelId="{1B7FB05F-9755-429A-9A48-5B5DC21756D4}" type="sibTrans" cxnId="{1E48B46A-630E-4BBB-A1CC-320DB31EA247}">
      <dgm:prSet/>
      <dgm:spPr/>
      <dgm:t>
        <a:bodyPr/>
        <a:lstStyle/>
        <a:p>
          <a:endParaRPr lang="en-US"/>
        </a:p>
      </dgm:t>
    </dgm:pt>
    <dgm:pt modelId="{383D2F57-3DC1-4A09-A4A1-150149010F47}">
      <dgm:prSet phldrT="[Text]" custT="1"/>
      <dgm:spPr>
        <a:solidFill>
          <a:schemeClr val="bg2">
            <a:lumMod val="90000"/>
          </a:schemeClr>
        </a:solidFill>
        <a:effectLst>
          <a:glow rad="101600">
            <a:srgbClr val="004B8D">
              <a:alpha val="24000"/>
            </a:srgbClr>
          </a:glow>
          <a:outerShdw blurRad="50800" dist="38100" dir="10800000" algn="r" rotWithShape="0">
            <a:prstClr val="black">
              <a:alpha val="40000"/>
            </a:prstClr>
          </a:outerShdw>
        </a:effectLst>
      </dgm:spPr>
      <dgm:t>
        <a:bodyPr/>
        <a:lstStyle/>
        <a:p>
          <a:pPr algn="l"/>
          <a:r>
            <a:rPr lang="en-US" sz="2400" b="1" u="sng" dirty="0">
              <a:latin typeface="Aptos" panose="020B0004020202020204" pitchFamily="34" charset="0"/>
            </a:rPr>
            <a:t>Category I</a:t>
          </a:r>
          <a:endParaRPr lang="en-US" sz="2400" dirty="0">
            <a:latin typeface="Aptos" panose="020B0004020202020204" pitchFamily="34" charset="0"/>
          </a:endParaRPr>
        </a:p>
      </dgm:t>
    </dgm:pt>
    <dgm:pt modelId="{355EAF73-C64B-4C45-87CB-792EDDC0E025}" type="parTrans" cxnId="{09AFF0D3-89E8-4618-9BB8-3F1ECD6FD8F2}">
      <dgm:prSet/>
      <dgm:spPr/>
      <dgm:t>
        <a:bodyPr/>
        <a:lstStyle/>
        <a:p>
          <a:endParaRPr lang="en-US"/>
        </a:p>
      </dgm:t>
    </dgm:pt>
    <dgm:pt modelId="{FB69B5E2-26DD-45CA-8DD7-D904DD8E882A}" type="sibTrans" cxnId="{09AFF0D3-89E8-4618-9BB8-3F1ECD6FD8F2}">
      <dgm:prSet/>
      <dgm:spPr/>
      <dgm:t>
        <a:bodyPr/>
        <a:lstStyle/>
        <a:p>
          <a:endParaRPr lang="en-US"/>
        </a:p>
      </dgm:t>
    </dgm:pt>
    <dgm:pt modelId="{0B4988C6-3E21-4B3D-8D7A-90CB3091F045}">
      <dgm:prSet phldrT="[Text]" custT="1"/>
      <dgm:spPr>
        <a:solidFill>
          <a:schemeClr val="bg2">
            <a:lumMod val="90000"/>
          </a:schemeClr>
        </a:solidFill>
        <a:effectLst>
          <a:glow rad="101600">
            <a:srgbClr val="004B8D">
              <a:alpha val="24000"/>
            </a:srgbClr>
          </a:glow>
          <a:outerShdw blurRad="50800" dist="38100" dir="10800000" algn="r" rotWithShape="0">
            <a:prstClr val="black">
              <a:alpha val="40000"/>
            </a:prstClr>
          </a:outerShdw>
        </a:effectLst>
      </dgm:spPr>
      <dgm:t>
        <a:bodyPr/>
        <a:lstStyle/>
        <a:p>
          <a:pPr algn="l"/>
          <a:r>
            <a:rPr lang="en-US" sz="2400" b="1" u="sng" dirty="0">
              <a:latin typeface="Aptos" panose="020B0004020202020204" pitchFamily="34" charset="0"/>
            </a:rPr>
            <a:t>Category II</a:t>
          </a:r>
          <a:endParaRPr lang="en-US" sz="2400" dirty="0">
            <a:latin typeface="Aptos" panose="020B0004020202020204" pitchFamily="34" charset="0"/>
          </a:endParaRPr>
        </a:p>
      </dgm:t>
    </dgm:pt>
    <dgm:pt modelId="{B14ED279-6287-49F8-A615-49AF3164A1D3}" type="parTrans" cxnId="{9FD0CA60-5B72-476A-A131-B24E38220966}">
      <dgm:prSet/>
      <dgm:spPr/>
      <dgm:t>
        <a:bodyPr/>
        <a:lstStyle/>
        <a:p>
          <a:endParaRPr lang="en-US"/>
        </a:p>
      </dgm:t>
    </dgm:pt>
    <dgm:pt modelId="{83A3A122-3E94-45AF-9C1C-E6EF85FD5450}" type="sibTrans" cxnId="{9FD0CA60-5B72-476A-A131-B24E38220966}">
      <dgm:prSet/>
      <dgm:spPr/>
      <dgm:t>
        <a:bodyPr/>
        <a:lstStyle/>
        <a:p>
          <a:endParaRPr lang="en-US"/>
        </a:p>
      </dgm:t>
    </dgm:pt>
    <dgm:pt modelId="{0A091C97-EF21-48FB-9D50-465CD9F8D65C}" type="pres">
      <dgm:prSet presAssocID="{1526540C-5816-45D0-AFA0-C02A0BD99358}" presName="mainComposite" presStyleCnt="0">
        <dgm:presLayoutVars>
          <dgm:chPref val="1"/>
          <dgm:dir/>
          <dgm:animOne val="branch"/>
          <dgm:animLvl val="lvl"/>
          <dgm:resizeHandles val="exact"/>
        </dgm:presLayoutVars>
      </dgm:prSet>
      <dgm:spPr/>
    </dgm:pt>
    <dgm:pt modelId="{316E3C27-AEDD-4E47-BE69-8BE62985C02C}" type="pres">
      <dgm:prSet presAssocID="{1526540C-5816-45D0-AFA0-C02A0BD99358}" presName="hierFlow" presStyleCnt="0"/>
      <dgm:spPr/>
    </dgm:pt>
    <dgm:pt modelId="{D688B4A3-A12A-4749-9A33-655AAD882752}" type="pres">
      <dgm:prSet presAssocID="{1526540C-5816-45D0-AFA0-C02A0BD99358}" presName="firstBuf" presStyleCnt="0"/>
      <dgm:spPr/>
    </dgm:pt>
    <dgm:pt modelId="{2FFF5454-6FEA-409C-9CCA-D63F7494CD4F}" type="pres">
      <dgm:prSet presAssocID="{1526540C-5816-45D0-AFA0-C02A0BD99358}" presName="hierChild1" presStyleCnt="0">
        <dgm:presLayoutVars>
          <dgm:chPref val="1"/>
          <dgm:animOne val="branch"/>
          <dgm:animLvl val="lvl"/>
        </dgm:presLayoutVars>
      </dgm:prSet>
      <dgm:spPr/>
    </dgm:pt>
    <dgm:pt modelId="{71D56475-32CE-43CC-8486-F7B80DC75F2F}" type="pres">
      <dgm:prSet presAssocID="{10C35646-1974-4B0E-B2FF-C00898FAA295}" presName="Name14" presStyleCnt="0"/>
      <dgm:spPr/>
    </dgm:pt>
    <dgm:pt modelId="{3ABFA8FF-75B7-4132-9549-EBB865B3AAAA}" type="pres">
      <dgm:prSet presAssocID="{10C35646-1974-4B0E-B2FF-C00898FAA295}" presName="level1Shape" presStyleLbl="node0" presStyleIdx="0" presStyleCnt="1" custScaleX="257745" custLinFactNeighborX="-27972">
        <dgm:presLayoutVars>
          <dgm:chPref val="3"/>
        </dgm:presLayoutVars>
      </dgm:prSet>
      <dgm:spPr/>
    </dgm:pt>
    <dgm:pt modelId="{72F97EF5-912E-4FD7-89F0-8FC164398559}" type="pres">
      <dgm:prSet presAssocID="{10C35646-1974-4B0E-B2FF-C00898FAA295}" presName="hierChild2" presStyleCnt="0"/>
      <dgm:spPr/>
    </dgm:pt>
    <dgm:pt modelId="{5506F2BB-5C50-4D07-9EF7-A6AAB5B0F36D}" type="pres">
      <dgm:prSet presAssocID="{95ABA0DF-E3A4-4687-951C-B9E2F7F6A9E2}" presName="Name19" presStyleLbl="parChTrans1D2" presStyleIdx="0" presStyleCnt="1"/>
      <dgm:spPr/>
    </dgm:pt>
    <dgm:pt modelId="{BD100AB6-D88A-4D4A-B989-67AD3F578679}" type="pres">
      <dgm:prSet presAssocID="{D5332307-EB7C-468E-BD10-A3C7907FA329}" presName="Name21" presStyleCnt="0"/>
      <dgm:spPr/>
    </dgm:pt>
    <dgm:pt modelId="{34B8E988-20A7-4FDC-B006-31EBE86B1C43}" type="pres">
      <dgm:prSet presAssocID="{D5332307-EB7C-468E-BD10-A3C7907FA329}" presName="level2Shape" presStyleLbl="node2" presStyleIdx="0" presStyleCnt="1" custScaleX="251771" custLinFactNeighborX="-27972"/>
      <dgm:spPr/>
    </dgm:pt>
    <dgm:pt modelId="{12D4783D-87D1-4656-BE15-0F89A59140C5}" type="pres">
      <dgm:prSet presAssocID="{D5332307-EB7C-468E-BD10-A3C7907FA329}" presName="hierChild3" presStyleCnt="0"/>
      <dgm:spPr/>
    </dgm:pt>
    <dgm:pt modelId="{064C92BB-662C-4196-A462-7EE15A5934F1}" type="pres">
      <dgm:prSet presAssocID="{878100CB-43B2-4780-B1E9-A8E6BBC8C49D}" presName="Name19" presStyleLbl="parChTrans1D3" presStyleIdx="0" presStyleCnt="1"/>
      <dgm:spPr/>
    </dgm:pt>
    <dgm:pt modelId="{17208559-55D9-4F2F-B67E-93FFBA2F85E0}" type="pres">
      <dgm:prSet presAssocID="{FBF5D81D-2357-47F9-8E13-607B68121A66}" presName="Name21" presStyleCnt="0"/>
      <dgm:spPr/>
    </dgm:pt>
    <dgm:pt modelId="{1AB92B70-50EA-4DD8-8CD5-153D1D6CDE2A}" type="pres">
      <dgm:prSet presAssocID="{FBF5D81D-2357-47F9-8E13-607B68121A66}" presName="level2Shape" presStyleLbl="node3" presStyleIdx="0" presStyleCnt="1" custScaleX="257745" custLinFactNeighborX="-27972"/>
      <dgm:spPr/>
    </dgm:pt>
    <dgm:pt modelId="{18DFF2BB-FF1A-4B3C-8AD9-D6C09EBC8DE9}" type="pres">
      <dgm:prSet presAssocID="{FBF5D81D-2357-47F9-8E13-607B68121A66}" presName="hierChild3" presStyleCnt="0"/>
      <dgm:spPr/>
    </dgm:pt>
    <dgm:pt modelId="{75C27D4B-22E1-428B-BCAD-F2587359B2BC}" type="pres">
      <dgm:prSet presAssocID="{1526540C-5816-45D0-AFA0-C02A0BD99358}" presName="bgShapesFlow" presStyleCnt="0"/>
      <dgm:spPr/>
    </dgm:pt>
    <dgm:pt modelId="{3C42B81F-4504-4B1C-ACC6-2C4BB2205C33}" type="pres">
      <dgm:prSet presAssocID="{311C260B-8665-41C9-86DE-19E6503332F7}" presName="rectComp" presStyleCnt="0"/>
      <dgm:spPr/>
    </dgm:pt>
    <dgm:pt modelId="{2EB33709-32AA-4A7B-A171-4C02A116C48B}" type="pres">
      <dgm:prSet presAssocID="{311C260B-8665-41C9-86DE-19E6503332F7}" presName="bgRect" presStyleLbl="bgShp" presStyleIdx="0" presStyleCnt="3"/>
      <dgm:spPr/>
    </dgm:pt>
    <dgm:pt modelId="{17FFE2A6-31FB-45AA-B6CF-F9CD32F847B8}" type="pres">
      <dgm:prSet presAssocID="{311C260B-8665-41C9-86DE-19E6503332F7}" presName="bgRectTx" presStyleLbl="bgShp" presStyleIdx="0" presStyleCnt="3">
        <dgm:presLayoutVars>
          <dgm:bulletEnabled val="1"/>
        </dgm:presLayoutVars>
      </dgm:prSet>
      <dgm:spPr/>
    </dgm:pt>
    <dgm:pt modelId="{8575ED81-32F8-4FF4-BED4-C1E39DFC67CA}" type="pres">
      <dgm:prSet presAssocID="{311C260B-8665-41C9-86DE-19E6503332F7}" presName="spComp" presStyleCnt="0"/>
      <dgm:spPr/>
    </dgm:pt>
    <dgm:pt modelId="{102245BD-4ACF-482C-A3CF-5F4275C6416B}" type="pres">
      <dgm:prSet presAssocID="{311C260B-8665-41C9-86DE-19E6503332F7}" presName="vSp" presStyleCnt="0"/>
      <dgm:spPr/>
    </dgm:pt>
    <dgm:pt modelId="{B3A6A53A-04E4-46C1-ABB3-BB9C35113336}" type="pres">
      <dgm:prSet presAssocID="{383D2F57-3DC1-4A09-A4A1-150149010F47}" presName="rectComp" presStyleCnt="0"/>
      <dgm:spPr/>
    </dgm:pt>
    <dgm:pt modelId="{D96D9940-2B84-488D-BF50-7B5FFBF7EE65}" type="pres">
      <dgm:prSet presAssocID="{383D2F57-3DC1-4A09-A4A1-150149010F47}" presName="bgRect" presStyleLbl="bgShp" presStyleIdx="1" presStyleCnt="3"/>
      <dgm:spPr/>
    </dgm:pt>
    <dgm:pt modelId="{ADA6C349-0F1A-4C60-B4E3-65097C53ABC5}" type="pres">
      <dgm:prSet presAssocID="{383D2F57-3DC1-4A09-A4A1-150149010F47}" presName="bgRectTx" presStyleLbl="bgShp" presStyleIdx="1" presStyleCnt="3">
        <dgm:presLayoutVars>
          <dgm:bulletEnabled val="1"/>
        </dgm:presLayoutVars>
      </dgm:prSet>
      <dgm:spPr/>
    </dgm:pt>
    <dgm:pt modelId="{352ED690-8270-4838-8541-106DBBB6E327}" type="pres">
      <dgm:prSet presAssocID="{383D2F57-3DC1-4A09-A4A1-150149010F47}" presName="spComp" presStyleCnt="0"/>
      <dgm:spPr/>
    </dgm:pt>
    <dgm:pt modelId="{6D47BE45-AE5E-4EF5-A364-F1FEA368EA8E}" type="pres">
      <dgm:prSet presAssocID="{383D2F57-3DC1-4A09-A4A1-150149010F47}" presName="vSp" presStyleCnt="0"/>
      <dgm:spPr/>
    </dgm:pt>
    <dgm:pt modelId="{7B000AE4-A604-4F2C-933B-FE0D039109B7}" type="pres">
      <dgm:prSet presAssocID="{0B4988C6-3E21-4B3D-8D7A-90CB3091F045}" presName="rectComp" presStyleCnt="0"/>
      <dgm:spPr/>
    </dgm:pt>
    <dgm:pt modelId="{6AB43594-2565-43CF-AE0A-81FCBBA796D8}" type="pres">
      <dgm:prSet presAssocID="{0B4988C6-3E21-4B3D-8D7A-90CB3091F045}" presName="bgRect" presStyleLbl="bgShp" presStyleIdx="2" presStyleCnt="3"/>
      <dgm:spPr/>
    </dgm:pt>
    <dgm:pt modelId="{923B354D-7BF0-4165-877B-2F1A3EBFE7FB}" type="pres">
      <dgm:prSet presAssocID="{0B4988C6-3E21-4B3D-8D7A-90CB3091F045}" presName="bgRectTx" presStyleLbl="bgShp" presStyleIdx="2" presStyleCnt="3">
        <dgm:presLayoutVars>
          <dgm:bulletEnabled val="1"/>
        </dgm:presLayoutVars>
      </dgm:prSet>
      <dgm:spPr/>
    </dgm:pt>
  </dgm:ptLst>
  <dgm:cxnLst>
    <dgm:cxn modelId="{FEDD5E0F-AD26-4F2B-AB2E-57275297065F}" type="presOf" srcId="{FBF5D81D-2357-47F9-8E13-607B68121A66}" destId="{1AB92B70-50EA-4DD8-8CD5-153D1D6CDE2A}" srcOrd="0" destOrd="0" presId="urn:microsoft.com/office/officeart/2005/8/layout/hierarchy6"/>
    <dgm:cxn modelId="{B972AD11-BA4B-4CD5-BF42-EB435F2E40E1}" type="presOf" srcId="{383D2F57-3DC1-4A09-A4A1-150149010F47}" destId="{ADA6C349-0F1A-4C60-B4E3-65097C53ABC5}" srcOrd="1" destOrd="0" presId="urn:microsoft.com/office/officeart/2005/8/layout/hierarchy6"/>
    <dgm:cxn modelId="{B7F7C112-CF41-4BA9-A3CA-9EA6D9EDBB96}" type="presOf" srcId="{383D2F57-3DC1-4A09-A4A1-150149010F47}" destId="{D96D9940-2B84-488D-BF50-7B5FFBF7EE65}" srcOrd="0" destOrd="0" presId="urn:microsoft.com/office/officeart/2005/8/layout/hierarchy6"/>
    <dgm:cxn modelId="{D7D6D818-137F-49AB-893E-5C0C7CA86ECA}" type="presOf" srcId="{10C35646-1974-4B0E-B2FF-C00898FAA295}" destId="{3ABFA8FF-75B7-4132-9549-EBB865B3AAAA}" srcOrd="0" destOrd="0" presId="urn:microsoft.com/office/officeart/2005/8/layout/hierarchy6"/>
    <dgm:cxn modelId="{8A8CBE38-CCAD-4DD5-80F0-E317B9695704}" srcId="{1526540C-5816-45D0-AFA0-C02A0BD99358}" destId="{10C35646-1974-4B0E-B2FF-C00898FAA295}" srcOrd="0" destOrd="0" parTransId="{FDBE81B9-AB62-454E-A181-2124E878AD33}" sibTransId="{A806D643-A967-4B6D-8AEF-431DBCF3D5A5}"/>
    <dgm:cxn modelId="{9FD0CA60-5B72-476A-A131-B24E38220966}" srcId="{1526540C-5816-45D0-AFA0-C02A0BD99358}" destId="{0B4988C6-3E21-4B3D-8D7A-90CB3091F045}" srcOrd="3" destOrd="0" parTransId="{B14ED279-6287-49F8-A615-49AF3164A1D3}" sibTransId="{83A3A122-3E94-45AF-9C1C-E6EF85FD5450}"/>
    <dgm:cxn modelId="{EF10ED42-76D8-4473-B70F-FF8E49B28C70}" type="presOf" srcId="{0B4988C6-3E21-4B3D-8D7A-90CB3091F045}" destId="{923B354D-7BF0-4165-877B-2F1A3EBFE7FB}" srcOrd="1" destOrd="0" presId="urn:microsoft.com/office/officeart/2005/8/layout/hierarchy6"/>
    <dgm:cxn modelId="{1E48B46A-630E-4BBB-A1CC-320DB31EA247}" srcId="{1526540C-5816-45D0-AFA0-C02A0BD99358}" destId="{311C260B-8665-41C9-86DE-19E6503332F7}" srcOrd="1" destOrd="0" parTransId="{33C661E4-620E-43FD-BC7B-748F7A4E9B42}" sibTransId="{1B7FB05F-9755-429A-9A48-5B5DC21756D4}"/>
    <dgm:cxn modelId="{2B635D55-F8F8-4489-95B4-7F86FB24DABE}" type="presOf" srcId="{0B4988C6-3E21-4B3D-8D7A-90CB3091F045}" destId="{6AB43594-2565-43CF-AE0A-81FCBBA796D8}" srcOrd="0" destOrd="0" presId="urn:microsoft.com/office/officeart/2005/8/layout/hierarchy6"/>
    <dgm:cxn modelId="{56A07979-043E-4F90-9513-7612CDF85AED}" type="presOf" srcId="{311C260B-8665-41C9-86DE-19E6503332F7}" destId="{17FFE2A6-31FB-45AA-B6CF-F9CD32F847B8}" srcOrd="1" destOrd="0" presId="urn:microsoft.com/office/officeart/2005/8/layout/hierarchy6"/>
    <dgm:cxn modelId="{186FCC92-9707-4D12-82AF-97091E9C5C06}" type="presOf" srcId="{878100CB-43B2-4780-B1E9-A8E6BBC8C49D}" destId="{064C92BB-662C-4196-A462-7EE15A5934F1}" srcOrd="0" destOrd="0" presId="urn:microsoft.com/office/officeart/2005/8/layout/hierarchy6"/>
    <dgm:cxn modelId="{531FE1A9-8693-4571-B356-213843F6E575}" srcId="{10C35646-1974-4B0E-B2FF-C00898FAA295}" destId="{D5332307-EB7C-468E-BD10-A3C7907FA329}" srcOrd="0" destOrd="0" parTransId="{95ABA0DF-E3A4-4687-951C-B9E2F7F6A9E2}" sibTransId="{389103FD-7DA5-4955-9202-059B3721B771}"/>
    <dgm:cxn modelId="{66ABA9C1-A9E4-4804-87CA-D604ACEC0FB2}" type="presOf" srcId="{1526540C-5816-45D0-AFA0-C02A0BD99358}" destId="{0A091C97-EF21-48FB-9D50-465CD9F8D65C}" srcOrd="0" destOrd="0" presId="urn:microsoft.com/office/officeart/2005/8/layout/hierarchy6"/>
    <dgm:cxn modelId="{D407EDCD-9A0D-4F17-955E-31B4BCDEF3A9}" type="presOf" srcId="{311C260B-8665-41C9-86DE-19E6503332F7}" destId="{2EB33709-32AA-4A7B-A171-4C02A116C48B}" srcOrd="0" destOrd="0" presId="urn:microsoft.com/office/officeart/2005/8/layout/hierarchy6"/>
    <dgm:cxn modelId="{09AFF0D3-89E8-4618-9BB8-3F1ECD6FD8F2}" srcId="{1526540C-5816-45D0-AFA0-C02A0BD99358}" destId="{383D2F57-3DC1-4A09-A4A1-150149010F47}" srcOrd="2" destOrd="0" parTransId="{355EAF73-C64B-4C45-87CB-792EDDC0E025}" sibTransId="{FB69B5E2-26DD-45CA-8DD7-D904DD8E882A}"/>
    <dgm:cxn modelId="{D76264ED-5928-4C1E-88B9-EE27D5FB01C1}" srcId="{D5332307-EB7C-468E-BD10-A3C7907FA329}" destId="{FBF5D81D-2357-47F9-8E13-607B68121A66}" srcOrd="0" destOrd="0" parTransId="{878100CB-43B2-4780-B1E9-A8E6BBC8C49D}" sibTransId="{B2D07BEC-208F-4BFB-A706-856F2B777C58}"/>
    <dgm:cxn modelId="{AA7029F3-A549-4C5A-86F3-F84AEC0542BA}" type="presOf" srcId="{D5332307-EB7C-468E-BD10-A3C7907FA329}" destId="{34B8E988-20A7-4FDC-B006-31EBE86B1C43}" srcOrd="0" destOrd="0" presId="urn:microsoft.com/office/officeart/2005/8/layout/hierarchy6"/>
    <dgm:cxn modelId="{19FDD4F9-373C-4108-89D3-117DFADA109E}" type="presOf" srcId="{95ABA0DF-E3A4-4687-951C-B9E2F7F6A9E2}" destId="{5506F2BB-5C50-4D07-9EF7-A6AAB5B0F36D}" srcOrd="0" destOrd="0" presId="urn:microsoft.com/office/officeart/2005/8/layout/hierarchy6"/>
    <dgm:cxn modelId="{6248132F-BFFC-4526-BED6-E50683C55D34}" type="presParOf" srcId="{0A091C97-EF21-48FB-9D50-465CD9F8D65C}" destId="{316E3C27-AEDD-4E47-BE69-8BE62985C02C}" srcOrd="0" destOrd="0" presId="urn:microsoft.com/office/officeart/2005/8/layout/hierarchy6"/>
    <dgm:cxn modelId="{A83A93A9-5B5F-4A67-A42D-A5FE9AA9F339}" type="presParOf" srcId="{316E3C27-AEDD-4E47-BE69-8BE62985C02C}" destId="{D688B4A3-A12A-4749-9A33-655AAD882752}" srcOrd="0" destOrd="0" presId="urn:microsoft.com/office/officeart/2005/8/layout/hierarchy6"/>
    <dgm:cxn modelId="{B75A2495-DB01-4A0F-AF90-96E463555982}" type="presParOf" srcId="{316E3C27-AEDD-4E47-BE69-8BE62985C02C}" destId="{2FFF5454-6FEA-409C-9CCA-D63F7494CD4F}" srcOrd="1" destOrd="0" presId="urn:microsoft.com/office/officeart/2005/8/layout/hierarchy6"/>
    <dgm:cxn modelId="{A79AFA0B-21EF-478F-8475-931CFE2F387B}" type="presParOf" srcId="{2FFF5454-6FEA-409C-9CCA-D63F7494CD4F}" destId="{71D56475-32CE-43CC-8486-F7B80DC75F2F}" srcOrd="0" destOrd="0" presId="urn:microsoft.com/office/officeart/2005/8/layout/hierarchy6"/>
    <dgm:cxn modelId="{92126535-738B-42C5-BB4C-B0D64564FAC0}" type="presParOf" srcId="{71D56475-32CE-43CC-8486-F7B80DC75F2F}" destId="{3ABFA8FF-75B7-4132-9549-EBB865B3AAAA}" srcOrd="0" destOrd="0" presId="urn:microsoft.com/office/officeart/2005/8/layout/hierarchy6"/>
    <dgm:cxn modelId="{7A0D9B29-6D2D-4C6B-800B-C7B7DB739157}" type="presParOf" srcId="{71D56475-32CE-43CC-8486-F7B80DC75F2F}" destId="{72F97EF5-912E-4FD7-89F0-8FC164398559}" srcOrd="1" destOrd="0" presId="urn:microsoft.com/office/officeart/2005/8/layout/hierarchy6"/>
    <dgm:cxn modelId="{B455CEC5-045C-49DD-B85A-4FCD14BCF231}" type="presParOf" srcId="{72F97EF5-912E-4FD7-89F0-8FC164398559}" destId="{5506F2BB-5C50-4D07-9EF7-A6AAB5B0F36D}" srcOrd="0" destOrd="0" presId="urn:microsoft.com/office/officeart/2005/8/layout/hierarchy6"/>
    <dgm:cxn modelId="{651EC932-A8AF-4BEB-AC9B-266732406AE5}" type="presParOf" srcId="{72F97EF5-912E-4FD7-89F0-8FC164398559}" destId="{BD100AB6-D88A-4D4A-B989-67AD3F578679}" srcOrd="1" destOrd="0" presId="urn:microsoft.com/office/officeart/2005/8/layout/hierarchy6"/>
    <dgm:cxn modelId="{636371DE-F1D7-4F38-BCBA-9A7EDFA53A47}" type="presParOf" srcId="{BD100AB6-D88A-4D4A-B989-67AD3F578679}" destId="{34B8E988-20A7-4FDC-B006-31EBE86B1C43}" srcOrd="0" destOrd="0" presId="urn:microsoft.com/office/officeart/2005/8/layout/hierarchy6"/>
    <dgm:cxn modelId="{CB8C97F8-2F89-46F4-9792-40DA7CE44958}" type="presParOf" srcId="{BD100AB6-D88A-4D4A-B989-67AD3F578679}" destId="{12D4783D-87D1-4656-BE15-0F89A59140C5}" srcOrd="1" destOrd="0" presId="urn:microsoft.com/office/officeart/2005/8/layout/hierarchy6"/>
    <dgm:cxn modelId="{B5899812-4FAA-456E-BD4F-D0F255EB1524}" type="presParOf" srcId="{12D4783D-87D1-4656-BE15-0F89A59140C5}" destId="{064C92BB-662C-4196-A462-7EE15A5934F1}" srcOrd="0" destOrd="0" presId="urn:microsoft.com/office/officeart/2005/8/layout/hierarchy6"/>
    <dgm:cxn modelId="{CA06EA0E-22F6-42D4-9B9A-005C67BED600}" type="presParOf" srcId="{12D4783D-87D1-4656-BE15-0F89A59140C5}" destId="{17208559-55D9-4F2F-B67E-93FFBA2F85E0}" srcOrd="1" destOrd="0" presId="urn:microsoft.com/office/officeart/2005/8/layout/hierarchy6"/>
    <dgm:cxn modelId="{8D5084BC-7647-40ED-AE1C-841B89C2356B}" type="presParOf" srcId="{17208559-55D9-4F2F-B67E-93FFBA2F85E0}" destId="{1AB92B70-50EA-4DD8-8CD5-153D1D6CDE2A}" srcOrd="0" destOrd="0" presId="urn:microsoft.com/office/officeart/2005/8/layout/hierarchy6"/>
    <dgm:cxn modelId="{2556E662-AA9E-43D7-8BB0-B37E7845FEEE}" type="presParOf" srcId="{17208559-55D9-4F2F-B67E-93FFBA2F85E0}" destId="{18DFF2BB-FF1A-4B3C-8AD9-D6C09EBC8DE9}" srcOrd="1" destOrd="0" presId="urn:microsoft.com/office/officeart/2005/8/layout/hierarchy6"/>
    <dgm:cxn modelId="{1A4CE102-35E7-4780-8EF6-18A75715D93A}" type="presParOf" srcId="{0A091C97-EF21-48FB-9D50-465CD9F8D65C}" destId="{75C27D4B-22E1-428B-BCAD-F2587359B2BC}" srcOrd="1" destOrd="0" presId="urn:microsoft.com/office/officeart/2005/8/layout/hierarchy6"/>
    <dgm:cxn modelId="{FF65169C-7530-4C59-B8DB-13B7D98D97BE}" type="presParOf" srcId="{75C27D4B-22E1-428B-BCAD-F2587359B2BC}" destId="{3C42B81F-4504-4B1C-ACC6-2C4BB2205C33}" srcOrd="0" destOrd="0" presId="urn:microsoft.com/office/officeart/2005/8/layout/hierarchy6"/>
    <dgm:cxn modelId="{EC16B653-FA64-4A7A-81AA-75156C27E9E0}" type="presParOf" srcId="{3C42B81F-4504-4B1C-ACC6-2C4BB2205C33}" destId="{2EB33709-32AA-4A7B-A171-4C02A116C48B}" srcOrd="0" destOrd="0" presId="urn:microsoft.com/office/officeart/2005/8/layout/hierarchy6"/>
    <dgm:cxn modelId="{620A06A5-4569-4BB2-A81C-5BE4C34D01D1}" type="presParOf" srcId="{3C42B81F-4504-4B1C-ACC6-2C4BB2205C33}" destId="{17FFE2A6-31FB-45AA-B6CF-F9CD32F847B8}" srcOrd="1" destOrd="0" presId="urn:microsoft.com/office/officeart/2005/8/layout/hierarchy6"/>
    <dgm:cxn modelId="{AFE67967-A541-4B9B-A236-DB3D7D9E0EE3}" type="presParOf" srcId="{75C27D4B-22E1-428B-BCAD-F2587359B2BC}" destId="{8575ED81-32F8-4FF4-BED4-C1E39DFC67CA}" srcOrd="1" destOrd="0" presId="urn:microsoft.com/office/officeart/2005/8/layout/hierarchy6"/>
    <dgm:cxn modelId="{18A5F742-2D82-465F-8DAA-18D2E49E0633}" type="presParOf" srcId="{8575ED81-32F8-4FF4-BED4-C1E39DFC67CA}" destId="{102245BD-4ACF-482C-A3CF-5F4275C6416B}" srcOrd="0" destOrd="0" presId="urn:microsoft.com/office/officeart/2005/8/layout/hierarchy6"/>
    <dgm:cxn modelId="{4F0CD690-4A94-471E-B8A2-0DC92A1CAC5D}" type="presParOf" srcId="{75C27D4B-22E1-428B-BCAD-F2587359B2BC}" destId="{B3A6A53A-04E4-46C1-ABB3-BB9C35113336}" srcOrd="2" destOrd="0" presId="urn:microsoft.com/office/officeart/2005/8/layout/hierarchy6"/>
    <dgm:cxn modelId="{297D225D-4C16-4D96-8F44-D5272FDCA077}" type="presParOf" srcId="{B3A6A53A-04E4-46C1-ABB3-BB9C35113336}" destId="{D96D9940-2B84-488D-BF50-7B5FFBF7EE65}" srcOrd="0" destOrd="0" presId="urn:microsoft.com/office/officeart/2005/8/layout/hierarchy6"/>
    <dgm:cxn modelId="{96C2D4C9-208E-4837-84C9-F3660451B35A}" type="presParOf" srcId="{B3A6A53A-04E4-46C1-ABB3-BB9C35113336}" destId="{ADA6C349-0F1A-4C60-B4E3-65097C53ABC5}" srcOrd="1" destOrd="0" presId="urn:microsoft.com/office/officeart/2005/8/layout/hierarchy6"/>
    <dgm:cxn modelId="{0CBC60D6-816C-4790-9FB6-2960E058464C}" type="presParOf" srcId="{75C27D4B-22E1-428B-BCAD-F2587359B2BC}" destId="{352ED690-8270-4838-8541-106DBBB6E327}" srcOrd="3" destOrd="0" presId="urn:microsoft.com/office/officeart/2005/8/layout/hierarchy6"/>
    <dgm:cxn modelId="{BA3125EB-55BC-444C-A922-6A41DB306B83}" type="presParOf" srcId="{352ED690-8270-4838-8541-106DBBB6E327}" destId="{6D47BE45-AE5E-4EF5-A364-F1FEA368EA8E}" srcOrd="0" destOrd="0" presId="urn:microsoft.com/office/officeart/2005/8/layout/hierarchy6"/>
    <dgm:cxn modelId="{7D9A275C-11B8-4F9A-9445-D7F99A26CBD0}" type="presParOf" srcId="{75C27D4B-22E1-428B-BCAD-F2587359B2BC}" destId="{7B000AE4-A604-4F2C-933B-FE0D039109B7}" srcOrd="4" destOrd="0" presId="urn:microsoft.com/office/officeart/2005/8/layout/hierarchy6"/>
    <dgm:cxn modelId="{9617341F-88C9-4175-85BA-6A931F6991B5}" type="presParOf" srcId="{7B000AE4-A604-4F2C-933B-FE0D039109B7}" destId="{6AB43594-2565-43CF-AE0A-81FCBBA796D8}" srcOrd="0" destOrd="0" presId="urn:microsoft.com/office/officeart/2005/8/layout/hierarchy6"/>
    <dgm:cxn modelId="{012CE35D-3FF2-4384-96E0-C77692D2DF36}" type="presParOf" srcId="{7B000AE4-A604-4F2C-933B-FE0D039109B7}" destId="{923B354D-7BF0-4165-877B-2F1A3EBFE7FB}"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2B7482-859F-47B3-8BE5-A2A1B456CFBB}" type="doc">
      <dgm:prSet loTypeId="urn:microsoft.com/office/officeart/2009/3/layout/IncreasingArrowsProcess" loCatId="process" qsTypeId="urn:microsoft.com/office/officeart/2005/8/quickstyle/3d1" qsCatId="3D" csTypeId="urn:microsoft.com/office/officeart/2005/8/colors/accent1_2" csCatId="accent1" phldr="1"/>
      <dgm:spPr/>
      <dgm:t>
        <a:bodyPr/>
        <a:lstStyle/>
        <a:p>
          <a:endParaRPr lang="en-US"/>
        </a:p>
      </dgm:t>
    </dgm:pt>
    <dgm:pt modelId="{B629DA2A-19EB-4E59-BBBD-54EBD6A8A733}">
      <dgm:prSet phldrT="[Text]"/>
      <dgm:spPr>
        <a:xfrm>
          <a:off x="1796447" y="36218"/>
          <a:ext cx="8804527"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gm:spPr>
      <dgm:t>
        <a:bodyPr/>
        <a:lstStyle/>
        <a:p>
          <a:pPr>
            <a:buNone/>
          </a:pPr>
          <a:r>
            <a:rPr lang="en-US" b="1" dirty="0">
              <a:solidFill>
                <a:sysClr val="window" lastClr="FFFFFF"/>
              </a:solidFill>
              <a:latin typeface="Arial"/>
              <a:ea typeface="+mn-ea"/>
              <a:cs typeface="+mn-cs"/>
            </a:rPr>
            <a:t>Validate the Criticality</a:t>
          </a:r>
          <a:endParaRPr lang="en-US" dirty="0">
            <a:solidFill>
              <a:sysClr val="window" lastClr="FFFFFF"/>
            </a:solidFill>
            <a:latin typeface="Arial"/>
            <a:ea typeface="+mn-ea"/>
            <a:cs typeface="+mn-cs"/>
          </a:endParaRPr>
        </a:p>
      </dgm:t>
    </dgm:pt>
    <dgm:pt modelId="{6CE8A2B6-6E22-4A27-A02A-AA0BAF3AF737}" type="parTrans" cxnId="{A808E817-9B92-4222-80EE-0E4E031AAB11}">
      <dgm:prSet/>
      <dgm:spPr/>
      <dgm:t>
        <a:bodyPr/>
        <a:lstStyle/>
        <a:p>
          <a:endParaRPr lang="en-US"/>
        </a:p>
      </dgm:t>
    </dgm:pt>
    <dgm:pt modelId="{AB063F6A-198D-48E9-884D-7D82E71FA608}" type="sibTrans" cxnId="{A808E817-9B92-4222-80EE-0E4E031AAB11}">
      <dgm:prSet/>
      <dgm:spPr/>
      <dgm:t>
        <a:bodyPr/>
        <a:lstStyle/>
        <a:p>
          <a:endParaRPr lang="en-US"/>
        </a:p>
      </dgm:t>
    </dgm:pt>
    <dgm:pt modelId="{46755E5A-AF4A-4EDA-909E-6A1A04421E63}">
      <dgm:prSet phldrT="[Text]" custT="1"/>
      <dgm:spPr>
        <a:xfrm>
          <a:off x="1686757" y="893091"/>
          <a:ext cx="2114757" cy="2092155"/>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marL="57150" lvl="1" indent="0" defTabSz="511175">
            <a:lnSpc>
              <a:spcPct val="90000"/>
            </a:lnSpc>
            <a:spcBef>
              <a:spcPct val="0"/>
            </a:spcBef>
            <a:spcAft>
              <a:spcPct val="15000"/>
            </a:spcAft>
            <a:buNone/>
          </a:pPr>
          <a:r>
            <a:rPr lang="en-US" sz="1150" dirty="0">
              <a:solidFill>
                <a:sysClr val="windowText" lastClr="000000">
                  <a:hueOff val="0"/>
                  <a:satOff val="0"/>
                  <a:lumOff val="0"/>
                  <a:alphaOff val="0"/>
                </a:sysClr>
              </a:solidFill>
              <a:latin typeface="Arial"/>
              <a:ea typeface="+mn-ea"/>
              <a:cs typeface="+mn-cs"/>
            </a:rPr>
            <a:t>Verify criticality of aviation parts and determine </a:t>
          </a:r>
          <a:r>
            <a:rPr lang="en-US" sz="1150" b="1" dirty="0">
              <a:solidFill>
                <a:sysClr val="windowText" lastClr="000000">
                  <a:hueOff val="0"/>
                  <a:satOff val="0"/>
                  <a:lumOff val="0"/>
                  <a:alphaOff val="0"/>
                </a:sysClr>
              </a:solidFill>
              <a:latin typeface="Arial"/>
              <a:ea typeface="+mn-ea"/>
              <a:cs typeface="+mn-cs"/>
            </a:rPr>
            <a:t>if a SAR is required </a:t>
          </a:r>
          <a:r>
            <a:rPr lang="en-US" sz="1150" dirty="0">
              <a:solidFill>
                <a:sysClr val="windowText" lastClr="000000">
                  <a:hueOff val="0"/>
                  <a:satOff val="0"/>
                  <a:lumOff val="0"/>
                  <a:alphaOff val="0"/>
                </a:sysClr>
              </a:solidFill>
              <a:latin typeface="Arial"/>
              <a:ea typeface="+mn-ea"/>
              <a:cs typeface="+mn-cs"/>
            </a:rPr>
            <a:t>and what category, either:</a:t>
          </a:r>
        </a:p>
      </dgm:t>
    </dgm:pt>
    <dgm:pt modelId="{98ECFA19-FA16-49E8-BDDF-6651371DD2EB}" type="parTrans" cxnId="{A4AFE2F8-D3A8-47B7-A690-665BE92CDBD3}">
      <dgm:prSet/>
      <dgm:spPr/>
      <dgm:t>
        <a:bodyPr/>
        <a:lstStyle/>
        <a:p>
          <a:endParaRPr lang="en-US"/>
        </a:p>
      </dgm:t>
    </dgm:pt>
    <dgm:pt modelId="{F04A2BDC-0769-446B-9D00-4455DB8D1CA4}" type="sibTrans" cxnId="{A4AFE2F8-D3A8-47B7-A690-665BE92CDBD3}">
      <dgm:prSet/>
      <dgm:spPr/>
      <dgm:t>
        <a:bodyPr/>
        <a:lstStyle/>
        <a:p>
          <a:endParaRPr lang="en-US"/>
        </a:p>
      </dgm:t>
    </dgm:pt>
    <dgm:pt modelId="{A248BF1A-8A59-44AA-8FF7-953A3C0B63E7}">
      <dgm:prSet phldrT="[Text]"/>
      <dgm:spPr>
        <a:xfrm>
          <a:off x="3825633" y="413111"/>
          <a:ext cx="6775084"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gm:spPr>
      <dgm:t>
        <a:bodyPr/>
        <a:lstStyle/>
        <a:p>
          <a:pPr>
            <a:buNone/>
          </a:pPr>
          <a:r>
            <a:rPr lang="en-US" b="1" dirty="0">
              <a:solidFill>
                <a:sysClr val="window" lastClr="FFFFFF"/>
              </a:solidFill>
              <a:latin typeface="Arial"/>
              <a:ea typeface="+mn-ea"/>
              <a:cs typeface="+mn-cs"/>
            </a:rPr>
            <a:t>Validate Technical Data Package</a:t>
          </a:r>
          <a:endParaRPr lang="en-US" dirty="0">
            <a:solidFill>
              <a:sysClr val="window" lastClr="FFFFFF"/>
            </a:solidFill>
            <a:latin typeface="Arial"/>
            <a:ea typeface="+mn-ea"/>
            <a:cs typeface="+mn-cs"/>
          </a:endParaRPr>
        </a:p>
      </dgm:t>
    </dgm:pt>
    <dgm:pt modelId="{8AA54D09-6723-4395-85D6-C502FE862294}" type="parTrans" cxnId="{9AD3E618-C9D1-4849-BC50-C19074E2BE95}">
      <dgm:prSet/>
      <dgm:spPr/>
      <dgm:t>
        <a:bodyPr/>
        <a:lstStyle/>
        <a:p>
          <a:endParaRPr lang="en-US"/>
        </a:p>
      </dgm:t>
    </dgm:pt>
    <dgm:pt modelId="{D3098E50-5B69-48BB-8D8F-38BCF0BC445C}" type="sibTrans" cxnId="{9AD3E618-C9D1-4849-BC50-C19074E2BE95}">
      <dgm:prSet/>
      <dgm:spPr/>
      <dgm:t>
        <a:bodyPr/>
        <a:lstStyle/>
        <a:p>
          <a:endParaRPr lang="en-US"/>
        </a:p>
      </dgm:t>
    </dgm:pt>
    <dgm:pt modelId="{303E07FD-B663-49EC-BC96-D2F65690F933}">
      <dgm:prSet phldrT="[Text]" custT="1"/>
      <dgm:spPr>
        <a:xfrm>
          <a:off x="3719012" y="1271747"/>
          <a:ext cx="2114757" cy="2038829"/>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None/>
          </a:pPr>
          <a:r>
            <a:rPr lang="en-US" sz="1150" dirty="0">
              <a:solidFill>
                <a:sysClr val="windowText" lastClr="000000">
                  <a:hueOff val="0"/>
                  <a:satOff val="0"/>
                  <a:lumOff val="0"/>
                  <a:alphaOff val="0"/>
                </a:sysClr>
              </a:solidFill>
              <a:latin typeface="Arial"/>
              <a:ea typeface="+mn-ea"/>
              <a:cs typeface="+mn-cs"/>
            </a:rPr>
            <a:t>Verify complete TDP including:</a:t>
          </a:r>
        </a:p>
      </dgm:t>
    </dgm:pt>
    <dgm:pt modelId="{0BD37425-87AE-4179-B569-A0169C5766A4}" type="parTrans" cxnId="{0AFB70AB-118C-4DCC-A21A-8FDF3C1BE2FF}">
      <dgm:prSet/>
      <dgm:spPr/>
      <dgm:t>
        <a:bodyPr/>
        <a:lstStyle/>
        <a:p>
          <a:endParaRPr lang="en-US"/>
        </a:p>
      </dgm:t>
    </dgm:pt>
    <dgm:pt modelId="{FBD80CC1-9379-44FA-B8E8-99E34E20B205}" type="sibTrans" cxnId="{0AFB70AB-118C-4DCC-A21A-8FDF3C1BE2FF}">
      <dgm:prSet/>
      <dgm:spPr/>
      <dgm:t>
        <a:bodyPr/>
        <a:lstStyle/>
        <a:p>
          <a:endParaRPr lang="en-US"/>
        </a:p>
      </dgm:t>
    </dgm:pt>
    <dgm:pt modelId="{0D9ADA21-8412-441C-B8E7-93787CA006D6}">
      <dgm:prSet phldrT="[Text]"/>
      <dgm:spPr>
        <a:xfrm>
          <a:off x="7884844" y="1166896"/>
          <a:ext cx="2716196"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gm:spPr>
      <dgm:t>
        <a:bodyPr/>
        <a:lstStyle/>
        <a:p>
          <a:pPr>
            <a:buNone/>
          </a:pPr>
          <a:r>
            <a:rPr lang="en-US" b="1" dirty="0">
              <a:solidFill>
                <a:sysClr val="window" lastClr="FFFFFF"/>
              </a:solidFill>
              <a:latin typeface="Arial"/>
              <a:ea typeface="+mn-ea"/>
              <a:cs typeface="+mn-cs"/>
            </a:rPr>
            <a:t>Vendor SAR support </a:t>
          </a:r>
          <a:endParaRPr lang="en-US" dirty="0">
            <a:solidFill>
              <a:sysClr val="window" lastClr="FFFFFF"/>
            </a:solidFill>
            <a:latin typeface="Arial"/>
            <a:ea typeface="+mn-ea"/>
            <a:cs typeface="+mn-cs"/>
          </a:endParaRPr>
        </a:p>
      </dgm:t>
    </dgm:pt>
    <dgm:pt modelId="{27226AAF-979B-4905-8D13-7C3F8400B15B}" type="parTrans" cxnId="{B9C05B06-E0A7-4A83-BA6A-AC5900A91A80}">
      <dgm:prSet/>
      <dgm:spPr/>
      <dgm:t>
        <a:bodyPr/>
        <a:lstStyle/>
        <a:p>
          <a:endParaRPr lang="en-US"/>
        </a:p>
      </dgm:t>
    </dgm:pt>
    <dgm:pt modelId="{1F5A2F83-A0BF-41FA-85E4-A8852F7C098C}" type="sibTrans" cxnId="{B9C05B06-E0A7-4A83-BA6A-AC5900A91A80}">
      <dgm:prSet/>
      <dgm:spPr/>
      <dgm:t>
        <a:bodyPr/>
        <a:lstStyle/>
        <a:p>
          <a:endParaRPr lang="en-US"/>
        </a:p>
      </dgm:t>
    </dgm:pt>
    <dgm:pt modelId="{63BABDA8-66E3-4644-8081-D7795240D892}">
      <dgm:prSet phldrT="[Text]" custT="1"/>
      <dgm:spPr>
        <a:xfrm>
          <a:off x="7908061" y="2026473"/>
          <a:ext cx="2134024" cy="2076518"/>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None/>
          </a:pPr>
          <a:r>
            <a:rPr lang="en-US" sz="1150" b="1" dirty="0">
              <a:solidFill>
                <a:sysClr val="windowText" lastClr="000000">
                  <a:hueOff val="0"/>
                  <a:satOff val="0"/>
                  <a:lumOff val="0"/>
                  <a:alphaOff val="0"/>
                </a:sysClr>
              </a:solidFill>
              <a:latin typeface="Arial"/>
              <a:ea typeface="+mn-ea"/>
              <a:cs typeface="+mn-cs"/>
            </a:rPr>
            <a:t>Reengage</a:t>
          </a:r>
          <a:r>
            <a:rPr lang="en-US" sz="1150" dirty="0">
              <a:solidFill>
                <a:sysClr val="windowText" lastClr="000000">
                  <a:hueOff val="0"/>
                  <a:satOff val="0"/>
                  <a:lumOff val="0"/>
                  <a:alphaOff val="0"/>
                </a:sysClr>
              </a:solidFill>
              <a:latin typeface="Arial"/>
              <a:ea typeface="+mn-ea"/>
              <a:cs typeface="+mn-cs"/>
            </a:rPr>
            <a:t> with the potential source and provide all the information obtained during the internal process</a:t>
          </a:r>
        </a:p>
      </dgm:t>
    </dgm:pt>
    <dgm:pt modelId="{99CF9EB9-3155-4B9D-B953-7D564544E201}" type="parTrans" cxnId="{766DA903-9A9A-4BFB-B6E4-96C9324BCD0D}">
      <dgm:prSet/>
      <dgm:spPr/>
      <dgm:t>
        <a:bodyPr/>
        <a:lstStyle/>
        <a:p>
          <a:endParaRPr lang="en-US"/>
        </a:p>
      </dgm:t>
    </dgm:pt>
    <dgm:pt modelId="{ED3DEA0F-80DB-4DC6-BF3F-A61F8E19FA18}" type="sibTrans" cxnId="{766DA903-9A9A-4BFB-B6E4-96C9324BCD0D}">
      <dgm:prSet/>
      <dgm:spPr/>
      <dgm:t>
        <a:bodyPr/>
        <a:lstStyle/>
        <a:p>
          <a:endParaRPr lang="en-US"/>
        </a:p>
      </dgm:t>
    </dgm:pt>
    <dgm:pt modelId="{CB1D9BF8-A608-403B-887E-ED62A96FF8C7}">
      <dgm:prSet phldrT="[Text]" custT="1"/>
      <dgm:spPr>
        <a:xfrm>
          <a:off x="3719012" y="1271747"/>
          <a:ext cx="2114757" cy="2038829"/>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Char char="•"/>
          </a:pPr>
          <a:r>
            <a:rPr lang="en-US" sz="1150" dirty="0">
              <a:solidFill>
                <a:sysClr val="windowText" lastClr="000000">
                  <a:hueOff val="0"/>
                  <a:satOff val="0"/>
                  <a:lumOff val="0"/>
                  <a:alphaOff val="0"/>
                </a:sysClr>
              </a:solidFill>
              <a:latin typeface="Arial"/>
              <a:ea typeface="+mn-ea"/>
              <a:cs typeface="+mn-cs"/>
            </a:rPr>
            <a:t>Verify Distribution Statements for government release requirements</a:t>
          </a:r>
        </a:p>
      </dgm:t>
    </dgm:pt>
    <dgm:pt modelId="{3CB520AE-11EF-40F1-9AC6-9661CE2CA914}" type="parTrans" cxnId="{D2F80D27-B579-424D-BC34-4CA98DF06EB1}">
      <dgm:prSet/>
      <dgm:spPr/>
      <dgm:t>
        <a:bodyPr/>
        <a:lstStyle/>
        <a:p>
          <a:endParaRPr lang="en-US"/>
        </a:p>
      </dgm:t>
    </dgm:pt>
    <dgm:pt modelId="{1EE553D1-614D-4295-94A0-9CD3724198DE}" type="sibTrans" cxnId="{D2F80D27-B579-424D-BC34-4CA98DF06EB1}">
      <dgm:prSet/>
      <dgm:spPr/>
      <dgm:t>
        <a:bodyPr/>
        <a:lstStyle/>
        <a:p>
          <a:endParaRPr lang="en-US"/>
        </a:p>
      </dgm:t>
    </dgm:pt>
    <dgm:pt modelId="{2EB7E9F3-97A1-412F-8C6C-477D3FCD2F79}">
      <dgm:prSet phldrT="[Text]" custT="1"/>
      <dgm:spPr>
        <a:xfrm>
          <a:off x="7908061" y="2026473"/>
          <a:ext cx="2134024" cy="2076518"/>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None/>
          </a:pPr>
          <a:r>
            <a:rPr lang="en-US" sz="1150" dirty="0">
              <a:solidFill>
                <a:sysClr val="windowText" lastClr="000000">
                  <a:hueOff val="0"/>
                  <a:satOff val="0"/>
                  <a:lumOff val="0"/>
                  <a:alphaOff val="0"/>
                </a:sysClr>
              </a:solidFill>
              <a:latin typeface="Arial"/>
              <a:ea typeface="+mn-ea"/>
              <a:cs typeface="+mn-cs"/>
            </a:rPr>
            <a:t>Provide insight on the Navy SAR process which includes the </a:t>
          </a:r>
          <a:r>
            <a:rPr lang="en-US" sz="1150" b="1" dirty="0">
              <a:solidFill>
                <a:sysClr val="windowText" lastClr="000000">
                  <a:hueOff val="0"/>
                  <a:satOff val="0"/>
                  <a:lumOff val="0"/>
                  <a:alphaOff val="0"/>
                </a:sysClr>
              </a:solidFill>
              <a:latin typeface="Arial"/>
              <a:ea typeface="+mn-ea"/>
              <a:cs typeface="+mn-cs"/>
            </a:rPr>
            <a:t>latest Navy SAR brochure</a:t>
          </a:r>
        </a:p>
      </dgm:t>
    </dgm:pt>
    <dgm:pt modelId="{A9B9E590-ECF3-40C2-9BB7-316E34F5340A}" type="parTrans" cxnId="{AF3DFD32-484F-4C3B-96B7-83549E5665FF}">
      <dgm:prSet/>
      <dgm:spPr/>
      <dgm:t>
        <a:bodyPr/>
        <a:lstStyle/>
        <a:p>
          <a:endParaRPr lang="en-US"/>
        </a:p>
      </dgm:t>
    </dgm:pt>
    <dgm:pt modelId="{027F8651-EBB0-4686-B4BC-388AA9F86D86}" type="sibTrans" cxnId="{AF3DFD32-484F-4C3B-96B7-83549E5665FF}">
      <dgm:prSet/>
      <dgm:spPr/>
      <dgm:t>
        <a:bodyPr/>
        <a:lstStyle/>
        <a:p>
          <a:endParaRPr lang="en-US"/>
        </a:p>
      </dgm:t>
    </dgm:pt>
    <dgm:pt modelId="{3F56DD04-A327-452A-A0C3-99E0A9526504}">
      <dgm:prSet phldrT="[Text]" custT="1"/>
      <dgm:spPr>
        <a:xfrm>
          <a:off x="7908061" y="2026473"/>
          <a:ext cx="2134024" cy="2076518"/>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None/>
          </a:pPr>
          <a:r>
            <a:rPr lang="en-US" sz="1150" dirty="0">
              <a:solidFill>
                <a:sysClr val="windowText" lastClr="000000">
                  <a:hueOff val="0"/>
                  <a:satOff val="0"/>
                  <a:lumOff val="0"/>
                  <a:alphaOff val="0"/>
                </a:sysClr>
              </a:solidFill>
              <a:latin typeface="Arial"/>
              <a:ea typeface="+mn-ea"/>
              <a:cs typeface="+mn-cs"/>
            </a:rPr>
            <a:t>Deliver guidance on appropriate SAR Category</a:t>
          </a:r>
        </a:p>
      </dgm:t>
    </dgm:pt>
    <dgm:pt modelId="{C034035C-09FA-4384-8F58-9B0C8177B16B}" type="parTrans" cxnId="{C593C206-2571-4081-8298-1BF30617EE2D}">
      <dgm:prSet/>
      <dgm:spPr/>
      <dgm:t>
        <a:bodyPr/>
        <a:lstStyle/>
        <a:p>
          <a:endParaRPr lang="en-US"/>
        </a:p>
      </dgm:t>
    </dgm:pt>
    <dgm:pt modelId="{6A5B593A-D31F-4102-B9AD-8AC4D5E3AD56}" type="sibTrans" cxnId="{C593C206-2571-4081-8298-1BF30617EE2D}">
      <dgm:prSet/>
      <dgm:spPr/>
      <dgm:t>
        <a:bodyPr/>
        <a:lstStyle/>
        <a:p>
          <a:endParaRPr lang="en-US"/>
        </a:p>
      </dgm:t>
    </dgm:pt>
    <dgm:pt modelId="{FB4B2663-0440-4152-9D0E-BF74EB1FE98B}">
      <dgm:prSet phldrT="[Text]"/>
      <dgm:spPr>
        <a:xfrm>
          <a:off x="5855314" y="790004"/>
          <a:ext cx="4745640"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gm:spPr>
      <dgm:t>
        <a:bodyPr/>
        <a:lstStyle/>
        <a:p>
          <a:pPr>
            <a:buNone/>
          </a:pPr>
          <a:r>
            <a:rPr lang="en-US" b="1" dirty="0">
              <a:solidFill>
                <a:sysClr val="window" lastClr="FFFFFF"/>
              </a:solidFill>
              <a:latin typeface="Arial"/>
              <a:ea typeface="+mn-ea"/>
              <a:cs typeface="+mn-cs"/>
            </a:rPr>
            <a:t>Assisting Integrated Weapons System Team (IWST)</a:t>
          </a:r>
          <a:endParaRPr lang="en-US" dirty="0">
            <a:solidFill>
              <a:sysClr val="window" lastClr="FFFFFF"/>
            </a:solidFill>
            <a:latin typeface="Arial"/>
            <a:ea typeface="+mn-ea"/>
            <a:cs typeface="+mn-cs"/>
          </a:endParaRPr>
        </a:p>
      </dgm:t>
    </dgm:pt>
    <dgm:pt modelId="{3B7B992A-1986-4502-8F67-79D1489A5223}" type="parTrans" cxnId="{DA950A36-E19B-4B36-BFCE-3582BE53040C}">
      <dgm:prSet/>
      <dgm:spPr/>
      <dgm:t>
        <a:bodyPr/>
        <a:lstStyle/>
        <a:p>
          <a:endParaRPr lang="en-US"/>
        </a:p>
      </dgm:t>
    </dgm:pt>
    <dgm:pt modelId="{981AAB51-E961-4BC9-B023-03E39A64EB98}" type="sibTrans" cxnId="{DA950A36-E19B-4B36-BFCE-3582BE53040C}">
      <dgm:prSet/>
      <dgm:spPr/>
      <dgm:t>
        <a:bodyPr/>
        <a:lstStyle/>
        <a:p>
          <a:endParaRPr lang="en-US"/>
        </a:p>
      </dgm:t>
    </dgm:pt>
    <dgm:pt modelId="{3BD5E523-5C8C-43AD-A796-3CA92FA2AC45}">
      <dgm:prSet phldrT="[Text]" custT="1"/>
      <dgm:spPr>
        <a:xfrm>
          <a:off x="5776141" y="1646875"/>
          <a:ext cx="2114757" cy="2052461"/>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Font typeface="Arial" panose="020B0604020202020204" pitchFamily="34" charset="0"/>
            <a:buNone/>
          </a:pPr>
          <a:r>
            <a:rPr lang="en-US" sz="1150" dirty="0">
              <a:solidFill>
                <a:sysClr val="windowText" lastClr="000000">
                  <a:hueOff val="0"/>
                  <a:satOff val="0"/>
                  <a:lumOff val="0"/>
                  <a:alphaOff val="0"/>
                </a:sysClr>
              </a:solidFill>
              <a:latin typeface="Arial"/>
              <a:ea typeface="+mn-ea"/>
              <a:cs typeface="+mn-cs"/>
            </a:rPr>
            <a:t>Engage with IWST to validate open solicitations &amp; Sources Sought notifications (i.e. ability to breakout) </a:t>
          </a:r>
        </a:p>
      </dgm:t>
    </dgm:pt>
    <dgm:pt modelId="{660088F6-B1D8-401B-9F5A-CE6C34062DFB}" type="parTrans" cxnId="{1AD15A9A-6423-4BFD-880D-B0FA871C5286}">
      <dgm:prSet/>
      <dgm:spPr/>
      <dgm:t>
        <a:bodyPr/>
        <a:lstStyle/>
        <a:p>
          <a:endParaRPr lang="en-US"/>
        </a:p>
      </dgm:t>
    </dgm:pt>
    <dgm:pt modelId="{17801028-3F7F-45D7-87D4-2D2AABCC7E79}" type="sibTrans" cxnId="{1AD15A9A-6423-4BFD-880D-B0FA871C5286}">
      <dgm:prSet/>
      <dgm:spPr/>
      <dgm:t>
        <a:bodyPr/>
        <a:lstStyle/>
        <a:p>
          <a:endParaRPr lang="en-US"/>
        </a:p>
      </dgm:t>
    </dgm:pt>
    <dgm:pt modelId="{3DFDBFC8-22AE-4081-AAC6-31934FA91D27}">
      <dgm:prSet phldrT="[Text]" custT="1"/>
      <dgm:spPr>
        <a:xfrm>
          <a:off x="5776141" y="1646875"/>
          <a:ext cx="2114757" cy="2052461"/>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Font typeface="Arial" panose="020B0604020202020204" pitchFamily="34" charset="0"/>
            <a:buChar char="•"/>
          </a:pPr>
          <a:r>
            <a:rPr lang="en-US" sz="1150" b="1" dirty="0">
              <a:solidFill>
                <a:sysClr val="windowText" lastClr="000000">
                  <a:hueOff val="0"/>
                  <a:satOff val="0"/>
                  <a:lumOff val="0"/>
                  <a:alphaOff val="0"/>
                </a:sysClr>
              </a:solidFill>
              <a:latin typeface="Arial"/>
              <a:ea typeface="+mn-ea"/>
              <a:cs typeface="+mn-cs"/>
            </a:rPr>
            <a:t>Verify demand (as required)</a:t>
          </a:r>
        </a:p>
      </dgm:t>
    </dgm:pt>
    <dgm:pt modelId="{115FF1B7-C691-4AD3-AD8E-45D1B930EF7B}" type="parTrans" cxnId="{46818DFE-6642-40BF-8349-D1F9F68F7476}">
      <dgm:prSet/>
      <dgm:spPr/>
      <dgm:t>
        <a:bodyPr/>
        <a:lstStyle/>
        <a:p>
          <a:endParaRPr lang="en-US"/>
        </a:p>
      </dgm:t>
    </dgm:pt>
    <dgm:pt modelId="{4D0FF7AD-DF8B-4A21-A6D6-D728A2AE27F4}" type="sibTrans" cxnId="{46818DFE-6642-40BF-8349-D1F9F68F7476}">
      <dgm:prSet/>
      <dgm:spPr/>
      <dgm:t>
        <a:bodyPr/>
        <a:lstStyle/>
        <a:p>
          <a:endParaRPr lang="en-US"/>
        </a:p>
      </dgm:t>
    </dgm:pt>
    <dgm:pt modelId="{9E6D872F-BA36-4FEC-893A-4AD8ECF3602A}">
      <dgm:prSet phldrT="[Text]" custT="1"/>
      <dgm:spPr>
        <a:xfrm>
          <a:off x="1686757" y="893091"/>
          <a:ext cx="2114757" cy="2092155"/>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marL="57150" lvl="1" indent="0" defTabSz="511175">
            <a:lnSpc>
              <a:spcPct val="90000"/>
            </a:lnSpc>
            <a:spcBef>
              <a:spcPct val="0"/>
            </a:spcBef>
            <a:spcAft>
              <a:spcPct val="15000"/>
            </a:spcAft>
            <a:buNone/>
          </a:pPr>
          <a:r>
            <a:rPr lang="en-US" sz="1150" dirty="0">
              <a:solidFill>
                <a:srgbClr val="FF0000"/>
              </a:solidFill>
              <a:latin typeface="Arial"/>
              <a:ea typeface="+mn-ea"/>
              <a:cs typeface="+mn-cs"/>
            </a:rPr>
            <a:t>CAI &amp; CSI</a:t>
          </a:r>
        </a:p>
      </dgm:t>
    </dgm:pt>
    <dgm:pt modelId="{B07E9388-4A73-439A-82DD-A0667A9376E2}" type="parTrans" cxnId="{76A0E0FA-0FE4-46C9-894E-5DE657B7D134}">
      <dgm:prSet/>
      <dgm:spPr/>
      <dgm:t>
        <a:bodyPr/>
        <a:lstStyle/>
        <a:p>
          <a:endParaRPr lang="en-US"/>
        </a:p>
      </dgm:t>
    </dgm:pt>
    <dgm:pt modelId="{ADBAF3C4-90D4-4E17-BD45-35889B39C891}" type="sibTrans" cxnId="{76A0E0FA-0FE4-46C9-894E-5DE657B7D134}">
      <dgm:prSet/>
      <dgm:spPr/>
      <dgm:t>
        <a:bodyPr/>
        <a:lstStyle/>
        <a:p>
          <a:endParaRPr lang="en-US"/>
        </a:p>
      </dgm:t>
    </dgm:pt>
    <dgm:pt modelId="{601566C3-E4FB-4123-9611-8FA892DA8B66}">
      <dgm:prSet phldrT="[Text]" custT="1"/>
      <dgm:spPr>
        <a:xfrm>
          <a:off x="3719012" y="1271747"/>
          <a:ext cx="2114757" cy="2038829"/>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None/>
          </a:pPr>
          <a:r>
            <a:rPr lang="en-US" sz="1150" dirty="0">
              <a:solidFill>
                <a:sysClr val="windowText" lastClr="000000">
                  <a:hueOff val="0"/>
                  <a:satOff val="0"/>
                  <a:lumOff val="0"/>
                  <a:alphaOff val="0"/>
                </a:sysClr>
              </a:solidFill>
              <a:latin typeface="Arial"/>
              <a:ea typeface="+mn-ea"/>
              <a:cs typeface="+mn-cs"/>
            </a:rPr>
            <a:t>All sub-component drawings, OEM specifications</a:t>
          </a:r>
        </a:p>
      </dgm:t>
    </dgm:pt>
    <dgm:pt modelId="{094B171A-04BD-4E16-8B09-B4E3C1E2462B}" type="parTrans" cxnId="{11FE5B5B-8B13-4706-A538-8B988D6A60A1}">
      <dgm:prSet/>
      <dgm:spPr/>
      <dgm:t>
        <a:bodyPr/>
        <a:lstStyle/>
        <a:p>
          <a:endParaRPr lang="en-US"/>
        </a:p>
      </dgm:t>
    </dgm:pt>
    <dgm:pt modelId="{4CF78CDA-9C73-42EC-88F4-EA341C2AE329}" type="sibTrans" cxnId="{11FE5B5B-8B13-4706-A538-8B988D6A60A1}">
      <dgm:prSet/>
      <dgm:spPr/>
      <dgm:t>
        <a:bodyPr/>
        <a:lstStyle/>
        <a:p>
          <a:endParaRPr lang="en-US"/>
        </a:p>
      </dgm:t>
    </dgm:pt>
    <dgm:pt modelId="{0108B423-2876-4D76-9F42-C5794870C22B}">
      <dgm:prSet phldrT="[Text]" custT="1"/>
      <dgm:spPr>
        <a:xfrm>
          <a:off x="3719012" y="1271747"/>
          <a:ext cx="2114757" cy="2038829"/>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Char char="•"/>
          </a:pPr>
          <a:r>
            <a:rPr lang="en-US" sz="1150" dirty="0">
              <a:solidFill>
                <a:sysClr val="windowText" lastClr="000000">
                  <a:hueOff val="0"/>
                  <a:satOff val="0"/>
                  <a:lumOff val="0"/>
                  <a:alphaOff val="0"/>
                </a:sysClr>
              </a:solidFill>
              <a:latin typeface="Arial"/>
              <a:ea typeface="+mn-ea"/>
              <a:cs typeface="+mn-cs"/>
            </a:rPr>
            <a:t>Ensure data is </a:t>
          </a:r>
          <a:r>
            <a:rPr lang="en-US" sz="1150" b="1" dirty="0">
              <a:solidFill>
                <a:sysClr val="windowText" lastClr="000000">
                  <a:hueOff val="0"/>
                  <a:satOff val="0"/>
                  <a:lumOff val="0"/>
                  <a:alphaOff val="0"/>
                </a:sysClr>
              </a:solidFill>
              <a:latin typeface="Arial"/>
              <a:ea typeface="+mn-ea"/>
              <a:cs typeface="+mn-cs"/>
            </a:rPr>
            <a:t>free of any source control </a:t>
          </a:r>
          <a:r>
            <a:rPr lang="en-US" sz="1150" dirty="0">
              <a:solidFill>
                <a:sysClr val="windowText" lastClr="000000">
                  <a:hueOff val="0"/>
                  <a:satOff val="0"/>
                  <a:lumOff val="0"/>
                  <a:alphaOff val="0"/>
                </a:sysClr>
              </a:solidFill>
              <a:latin typeface="Arial"/>
              <a:ea typeface="+mn-ea"/>
              <a:cs typeface="+mn-cs"/>
            </a:rPr>
            <a:t>or vender control statements</a:t>
          </a:r>
        </a:p>
      </dgm:t>
    </dgm:pt>
    <dgm:pt modelId="{03B42D87-728D-43C7-815B-AB1721810C23}" type="parTrans" cxnId="{66C086A6-1779-4369-8305-11010C3EA23F}">
      <dgm:prSet/>
      <dgm:spPr/>
      <dgm:t>
        <a:bodyPr/>
        <a:lstStyle/>
        <a:p>
          <a:endParaRPr lang="en-US"/>
        </a:p>
      </dgm:t>
    </dgm:pt>
    <dgm:pt modelId="{9FC461F7-CD54-4F22-A05B-08CF40F8F7D8}" type="sibTrans" cxnId="{66C086A6-1779-4369-8305-11010C3EA23F}">
      <dgm:prSet/>
      <dgm:spPr/>
      <dgm:t>
        <a:bodyPr/>
        <a:lstStyle/>
        <a:p>
          <a:endParaRPr lang="en-US"/>
        </a:p>
      </dgm:t>
    </dgm:pt>
    <dgm:pt modelId="{1D83B30D-D767-488C-8106-5B1A64968D37}">
      <dgm:prSet phldrT="[Text]" custT="1"/>
      <dgm:spPr>
        <a:xfrm>
          <a:off x="5776141" y="1646875"/>
          <a:ext cx="2114757" cy="2052461"/>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Font typeface="Arial" panose="020B0604020202020204" pitchFamily="34" charset="0"/>
            <a:buChar char="•"/>
          </a:pPr>
          <a:r>
            <a:rPr lang="en-US" sz="1150" dirty="0">
              <a:solidFill>
                <a:sysClr val="windowText" lastClr="000000">
                  <a:hueOff val="0"/>
                  <a:satOff val="0"/>
                  <a:lumOff val="0"/>
                  <a:alphaOff val="0"/>
                </a:sysClr>
              </a:solidFill>
              <a:latin typeface="Arial"/>
              <a:ea typeface="+mn-ea"/>
              <a:cs typeface="+mn-cs"/>
            </a:rPr>
            <a:t>Inform the IWST of a possible second source for additional competition</a:t>
          </a:r>
        </a:p>
        <a:p>
          <a:pPr>
            <a:buFont typeface="Arial" panose="020B0604020202020204" pitchFamily="34" charset="0"/>
            <a:buChar char="•"/>
          </a:pPr>
          <a:r>
            <a:rPr lang="en-US" sz="1150" dirty="0">
              <a:solidFill>
                <a:sysClr val="windowText" lastClr="000000">
                  <a:hueOff val="0"/>
                  <a:satOff val="0"/>
                  <a:lumOff val="0"/>
                  <a:alphaOff val="0"/>
                </a:sysClr>
              </a:solidFill>
              <a:latin typeface="Arial"/>
              <a:ea typeface="+mn-ea"/>
              <a:cs typeface="+mn-cs"/>
            </a:rPr>
            <a:t>Approve additional capability when additional source of supply requirements apply</a:t>
          </a:r>
        </a:p>
      </dgm:t>
    </dgm:pt>
    <dgm:pt modelId="{AFFAD32C-8D01-48CF-8DBB-A27EE2456720}" type="parTrans" cxnId="{1AF0566E-442D-4837-BF45-D4455DB6BDEF}">
      <dgm:prSet/>
      <dgm:spPr/>
      <dgm:t>
        <a:bodyPr/>
        <a:lstStyle/>
        <a:p>
          <a:endParaRPr lang="en-US"/>
        </a:p>
      </dgm:t>
    </dgm:pt>
    <dgm:pt modelId="{66E83B6F-C07F-47C9-9241-AB17143E4690}" type="sibTrans" cxnId="{1AF0566E-442D-4837-BF45-D4455DB6BDEF}">
      <dgm:prSet/>
      <dgm:spPr/>
      <dgm:t>
        <a:bodyPr/>
        <a:lstStyle/>
        <a:p>
          <a:endParaRPr lang="en-US"/>
        </a:p>
      </dgm:t>
    </dgm:pt>
    <dgm:pt modelId="{FAF0D6A4-833D-457C-A9A0-796C847155F4}">
      <dgm:prSet phldrT="[Text]" custT="1"/>
      <dgm:spPr>
        <a:xfrm>
          <a:off x="1686757" y="893091"/>
          <a:ext cx="2114757" cy="2092155"/>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150" u="sng" dirty="0">
              <a:solidFill>
                <a:sysClr val="windowText" lastClr="000000">
                  <a:hueOff val="0"/>
                  <a:satOff val="0"/>
                  <a:lumOff val="0"/>
                  <a:alphaOff val="0"/>
                </a:sysClr>
              </a:solidFill>
              <a:latin typeface="Arial"/>
              <a:ea typeface="+mn-ea"/>
              <a:cs typeface="+mn-cs"/>
            </a:rPr>
            <a:t>Non-Critical items:</a:t>
          </a:r>
          <a:r>
            <a:rPr lang="en-US" sz="1150" u="none" dirty="0">
              <a:solidFill>
                <a:sysClr val="windowText" lastClr="000000">
                  <a:hueOff val="0"/>
                  <a:satOff val="0"/>
                  <a:lumOff val="0"/>
                  <a:alphaOff val="0"/>
                </a:sysClr>
              </a:solidFill>
              <a:latin typeface="Arial"/>
              <a:ea typeface="+mn-ea"/>
              <a:cs typeface="+mn-cs"/>
            </a:rPr>
            <a:t> </a:t>
          </a:r>
          <a:r>
            <a:rPr lang="en-US" sz="1150" b="1" u="none" dirty="0">
              <a:solidFill>
                <a:sysClr val="windowText" lastClr="000000">
                  <a:hueOff val="0"/>
                  <a:satOff val="0"/>
                  <a:lumOff val="0"/>
                  <a:alphaOff val="0"/>
                </a:sysClr>
              </a:solidFill>
              <a:latin typeface="Arial"/>
              <a:ea typeface="+mn-ea"/>
              <a:cs typeface="+mn-cs"/>
            </a:rPr>
            <a:t>do not </a:t>
          </a:r>
        </a:p>
        <a:p>
          <a:pPr marL="0" marR="0" lvl="0" indent="0" defTabSz="914400" eaLnBrk="1" fontAlgn="auto" latinLnBrk="0" hangingPunct="1">
            <a:lnSpc>
              <a:spcPct val="100000"/>
            </a:lnSpc>
            <a:spcBef>
              <a:spcPts val="0"/>
            </a:spcBef>
            <a:spcAft>
              <a:spcPts val="0"/>
            </a:spcAft>
            <a:buClrTx/>
            <a:buSzTx/>
            <a:buFontTx/>
            <a:buNone/>
            <a:tabLst/>
            <a:defRPr/>
          </a:pPr>
          <a:r>
            <a:rPr lang="en-US" sz="1150" b="1" dirty="0">
              <a:solidFill>
                <a:sysClr val="windowText" lastClr="000000">
                  <a:hueOff val="0"/>
                  <a:satOff val="0"/>
                  <a:lumOff val="0"/>
                  <a:alphaOff val="0"/>
                </a:sysClr>
              </a:solidFill>
              <a:latin typeface="Arial"/>
              <a:ea typeface="+mn-ea"/>
              <a:cs typeface="+mn-cs"/>
            </a:rPr>
            <a:t>require Source Qualification</a:t>
          </a:r>
        </a:p>
      </dgm:t>
    </dgm:pt>
    <dgm:pt modelId="{2F7985AF-8643-413B-8790-1FF57E8F0BDE}" type="parTrans" cxnId="{2897176C-8970-4379-9F39-4A6BF2CDA328}">
      <dgm:prSet/>
      <dgm:spPr/>
      <dgm:t>
        <a:bodyPr/>
        <a:lstStyle/>
        <a:p>
          <a:endParaRPr lang="en-US"/>
        </a:p>
      </dgm:t>
    </dgm:pt>
    <dgm:pt modelId="{BEC9A451-67C9-4C7B-97FB-250B5C3E57FD}" type="sibTrans" cxnId="{2897176C-8970-4379-9F39-4A6BF2CDA328}">
      <dgm:prSet/>
      <dgm:spPr/>
      <dgm:t>
        <a:bodyPr/>
        <a:lstStyle/>
        <a:p>
          <a:endParaRPr lang="en-US"/>
        </a:p>
      </dgm:t>
    </dgm:pt>
    <dgm:pt modelId="{628B49EF-D401-4999-BA50-38A9CD75B879}">
      <dgm:prSet phldrT="[Text]" custT="1"/>
      <dgm:spPr>
        <a:xfrm>
          <a:off x="7908061" y="2026473"/>
          <a:ext cx="2134024" cy="2076518"/>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gm:spPr>
      <dgm:t>
        <a:bodyPr/>
        <a:lstStyle/>
        <a:p>
          <a:pPr>
            <a:buNone/>
          </a:pPr>
          <a:r>
            <a:rPr lang="en-US" sz="1150" b="1" dirty="0">
              <a:solidFill>
                <a:sysClr val="windowText" lastClr="000000">
                  <a:hueOff val="0"/>
                  <a:satOff val="0"/>
                  <a:lumOff val="0"/>
                  <a:alphaOff val="0"/>
                </a:sysClr>
              </a:solidFill>
              <a:latin typeface="Arial"/>
              <a:ea typeface="+mn-ea"/>
              <a:cs typeface="+mn-cs"/>
            </a:rPr>
            <a:t>Answer questions </a:t>
          </a:r>
          <a:r>
            <a:rPr lang="en-US" sz="1150" dirty="0">
              <a:solidFill>
                <a:sysClr val="windowText" lastClr="000000">
                  <a:hueOff val="0"/>
                  <a:satOff val="0"/>
                  <a:lumOff val="0"/>
                  <a:alphaOff val="0"/>
                </a:sysClr>
              </a:solidFill>
              <a:latin typeface="Arial"/>
              <a:ea typeface="+mn-ea"/>
              <a:cs typeface="+mn-cs"/>
            </a:rPr>
            <a:t>on SAR Checklist Criteria</a:t>
          </a:r>
        </a:p>
        <a:p>
          <a:pPr>
            <a:buNone/>
          </a:pPr>
          <a:r>
            <a:rPr lang="en-US" sz="1150" dirty="0">
              <a:solidFill>
                <a:sysClr val="windowText" lastClr="000000">
                  <a:hueOff val="0"/>
                  <a:satOff val="0"/>
                  <a:lumOff val="0"/>
                  <a:alphaOff val="0"/>
                </a:sysClr>
              </a:solidFill>
              <a:latin typeface="Arial"/>
              <a:ea typeface="+mn-ea"/>
              <a:cs typeface="+mn-cs"/>
            </a:rPr>
            <a:t>Forward to appropriate NAVAIR Technical Authority for Final Approval (CSI only)</a:t>
          </a:r>
        </a:p>
      </dgm:t>
    </dgm:pt>
    <dgm:pt modelId="{B967FA20-AE77-4F95-AF2A-09CC680D5C2D}" type="parTrans" cxnId="{65FAFB8D-05D5-4F4F-9C6F-E72855DBE45F}">
      <dgm:prSet/>
      <dgm:spPr/>
      <dgm:t>
        <a:bodyPr/>
        <a:lstStyle/>
        <a:p>
          <a:endParaRPr lang="en-US"/>
        </a:p>
      </dgm:t>
    </dgm:pt>
    <dgm:pt modelId="{529DE708-01BE-4039-AA96-F0397737DBDE}" type="sibTrans" cxnId="{65FAFB8D-05D5-4F4F-9C6F-E72855DBE45F}">
      <dgm:prSet/>
      <dgm:spPr/>
      <dgm:t>
        <a:bodyPr/>
        <a:lstStyle/>
        <a:p>
          <a:endParaRPr lang="en-US"/>
        </a:p>
      </dgm:t>
    </dgm:pt>
    <dgm:pt modelId="{FA4E133B-0A34-43FC-B3D3-628FB273DD61}" type="pres">
      <dgm:prSet presAssocID="{352B7482-859F-47B3-8BE5-A2A1B456CFBB}" presName="Name0" presStyleCnt="0">
        <dgm:presLayoutVars>
          <dgm:chMax val="5"/>
          <dgm:chPref val="5"/>
          <dgm:dir/>
          <dgm:animLvl val="lvl"/>
        </dgm:presLayoutVars>
      </dgm:prSet>
      <dgm:spPr/>
    </dgm:pt>
    <dgm:pt modelId="{7A27BC04-4380-41D0-A612-12932DD2DA3B}" type="pres">
      <dgm:prSet presAssocID="{B629DA2A-19EB-4E59-BBBD-54EBD6A8A733}" presName="parentText1" presStyleLbl="node1" presStyleIdx="0" presStyleCnt="4" custScaleX="146161" custLinFactNeighborX="6705">
        <dgm:presLayoutVars>
          <dgm:chMax/>
          <dgm:chPref val="3"/>
          <dgm:bulletEnabled val="1"/>
        </dgm:presLayoutVars>
      </dgm:prSet>
      <dgm:spPr/>
    </dgm:pt>
    <dgm:pt modelId="{EBA81017-EF20-45FF-9C48-85EEDEF4F171}" type="pres">
      <dgm:prSet presAssocID="{B629DA2A-19EB-4E59-BBBD-54EBD6A8A733}" presName="childText1" presStyleLbl="solidAlignAcc1" presStyleIdx="0" presStyleCnt="4" custScaleX="128070" custScaleY="86374" custLinFactNeighborX="-86098" custLinFactNeighborY="-12149">
        <dgm:presLayoutVars>
          <dgm:chMax val="0"/>
          <dgm:chPref val="0"/>
          <dgm:bulletEnabled val="1"/>
        </dgm:presLayoutVars>
      </dgm:prSet>
      <dgm:spPr/>
    </dgm:pt>
    <dgm:pt modelId="{C36A2FF7-0E8C-4C9D-AE58-A546F8BFEF1C}" type="pres">
      <dgm:prSet presAssocID="{A248BF1A-8A59-44AA-8FF7-953A3C0B63E7}" presName="parentText2" presStyleLbl="node1" presStyleIdx="1" presStyleCnt="4" custScaleX="151961" custLinFactNeighborX="10705">
        <dgm:presLayoutVars>
          <dgm:chMax/>
          <dgm:chPref val="3"/>
          <dgm:bulletEnabled val="1"/>
        </dgm:presLayoutVars>
      </dgm:prSet>
      <dgm:spPr/>
    </dgm:pt>
    <dgm:pt modelId="{141A754B-5E30-4C4B-8DCC-CF7B2F00FAD0}" type="pres">
      <dgm:prSet presAssocID="{A248BF1A-8A59-44AA-8FF7-953A3C0B63E7}" presName="childText2" presStyleLbl="solidAlignAcc1" presStyleIdx="1" presStyleCnt="4" custScaleX="133614" custScaleY="87933" custLinFactNeighborX="-56656" custLinFactNeighborY="-12728">
        <dgm:presLayoutVars>
          <dgm:chMax val="0"/>
          <dgm:chPref val="0"/>
          <dgm:bulletEnabled val="1"/>
        </dgm:presLayoutVars>
      </dgm:prSet>
      <dgm:spPr/>
    </dgm:pt>
    <dgm:pt modelId="{DAE160C4-FCF7-4372-AF9E-C5318DF91731}" type="pres">
      <dgm:prSet presAssocID="{FB4B2663-0440-4152-9D0E-BF74EB1FE98B}" presName="parentText3" presStyleLbl="node1" presStyleIdx="2" presStyleCnt="4" custScaleX="160212" custLinFactNeighborX="18138">
        <dgm:presLayoutVars>
          <dgm:chMax/>
          <dgm:chPref val="3"/>
          <dgm:bulletEnabled val="1"/>
        </dgm:presLayoutVars>
      </dgm:prSet>
      <dgm:spPr/>
    </dgm:pt>
    <dgm:pt modelId="{6DE8B9D6-E8AA-41EA-AB31-3AAD83AD9E0A}" type="pres">
      <dgm:prSet presAssocID="{FB4B2663-0440-4152-9D0E-BF74EB1FE98B}" presName="childText3" presStyleLbl="solidAlignAcc1" presStyleIdx="2" presStyleCnt="4" custScaleX="167565" custScaleY="87555" custLinFactNeighborX="-7040" custLinFactNeighborY="-12461">
        <dgm:presLayoutVars>
          <dgm:chMax val="0"/>
          <dgm:chPref val="0"/>
          <dgm:bulletEnabled val="1"/>
        </dgm:presLayoutVars>
      </dgm:prSet>
      <dgm:spPr/>
    </dgm:pt>
    <dgm:pt modelId="{831730B5-E2F5-4904-868E-5BD9D4F8B437}" type="pres">
      <dgm:prSet presAssocID="{0D9ADA21-8412-441C-B8E7-93787CA006D6}" presName="parentText4" presStyleLbl="node1" presStyleIdx="3" presStyleCnt="4" custScaleX="156501" custLinFactNeighborX="46951">
        <dgm:presLayoutVars>
          <dgm:chMax/>
          <dgm:chPref val="3"/>
          <dgm:bulletEnabled val="1"/>
        </dgm:presLayoutVars>
      </dgm:prSet>
      <dgm:spPr/>
    </dgm:pt>
    <dgm:pt modelId="{1C88A77B-2B71-49A3-9A33-9CA1D53A05C9}" type="pres">
      <dgm:prSet presAssocID="{0D9ADA21-8412-441C-B8E7-93787CA006D6}" presName="childText4" presStyleLbl="solidAlignAcc1" presStyleIdx="3" presStyleCnt="4" custScaleX="177134" custScaleY="79602" custLinFactNeighborX="62514" custLinFactNeighborY="-16228">
        <dgm:presLayoutVars>
          <dgm:chMax val="0"/>
          <dgm:chPref val="0"/>
          <dgm:bulletEnabled val="1"/>
        </dgm:presLayoutVars>
      </dgm:prSet>
      <dgm:spPr/>
    </dgm:pt>
  </dgm:ptLst>
  <dgm:cxnLst>
    <dgm:cxn modelId="{766DA903-9A9A-4BFB-B6E4-96C9324BCD0D}" srcId="{0D9ADA21-8412-441C-B8E7-93787CA006D6}" destId="{63BABDA8-66E3-4644-8081-D7795240D892}" srcOrd="0" destOrd="0" parTransId="{99CF9EB9-3155-4B9D-B953-7D564544E201}" sibTransId="{ED3DEA0F-80DB-4DC6-BF3F-A61F8E19FA18}"/>
    <dgm:cxn modelId="{ED033104-74AB-4CA6-AB56-1EA7D3FA1F7C}" type="presOf" srcId="{3F56DD04-A327-452A-A0C3-99E0A9526504}" destId="{1C88A77B-2B71-49A3-9A33-9CA1D53A05C9}" srcOrd="0" destOrd="2" presId="urn:microsoft.com/office/officeart/2009/3/layout/IncreasingArrowsProcess"/>
    <dgm:cxn modelId="{B9C05B06-E0A7-4A83-BA6A-AC5900A91A80}" srcId="{352B7482-859F-47B3-8BE5-A2A1B456CFBB}" destId="{0D9ADA21-8412-441C-B8E7-93787CA006D6}" srcOrd="3" destOrd="0" parTransId="{27226AAF-979B-4905-8D13-7C3F8400B15B}" sibTransId="{1F5A2F83-A0BF-41FA-85E4-A8852F7C098C}"/>
    <dgm:cxn modelId="{C593C206-2571-4081-8298-1BF30617EE2D}" srcId="{0D9ADA21-8412-441C-B8E7-93787CA006D6}" destId="{3F56DD04-A327-452A-A0C3-99E0A9526504}" srcOrd="2" destOrd="0" parTransId="{C034035C-09FA-4384-8F58-9B0C8177B16B}" sibTransId="{6A5B593A-D31F-4102-B9AD-8AC4D5E3AD56}"/>
    <dgm:cxn modelId="{0D64BB16-4505-4BDD-B40A-0702097B12DB}" type="presOf" srcId="{352B7482-859F-47B3-8BE5-A2A1B456CFBB}" destId="{FA4E133B-0A34-43FC-B3D3-628FB273DD61}" srcOrd="0" destOrd="0" presId="urn:microsoft.com/office/officeart/2009/3/layout/IncreasingArrowsProcess"/>
    <dgm:cxn modelId="{A808E817-9B92-4222-80EE-0E4E031AAB11}" srcId="{352B7482-859F-47B3-8BE5-A2A1B456CFBB}" destId="{B629DA2A-19EB-4E59-BBBD-54EBD6A8A733}" srcOrd="0" destOrd="0" parTransId="{6CE8A2B6-6E22-4A27-A02A-AA0BAF3AF737}" sibTransId="{AB063F6A-198D-48E9-884D-7D82E71FA608}"/>
    <dgm:cxn modelId="{9AD3E618-C9D1-4849-BC50-C19074E2BE95}" srcId="{352B7482-859F-47B3-8BE5-A2A1B456CFBB}" destId="{A248BF1A-8A59-44AA-8FF7-953A3C0B63E7}" srcOrd="1" destOrd="0" parTransId="{8AA54D09-6723-4395-85D6-C502FE862294}" sibTransId="{D3098E50-5B69-48BB-8D8F-38BCF0BC445C}"/>
    <dgm:cxn modelId="{585F5519-2878-42EB-893E-651B66252F36}" type="presOf" srcId="{A248BF1A-8A59-44AA-8FF7-953A3C0B63E7}" destId="{C36A2FF7-0E8C-4C9D-AE58-A546F8BFEF1C}" srcOrd="0" destOrd="0" presId="urn:microsoft.com/office/officeart/2009/3/layout/IncreasingArrowsProcess"/>
    <dgm:cxn modelId="{D2F80D27-B579-424D-BC34-4CA98DF06EB1}" srcId="{601566C3-E4FB-4123-9611-8FA892DA8B66}" destId="{CB1D9BF8-A608-403B-887E-ED62A96FF8C7}" srcOrd="1" destOrd="0" parTransId="{3CB520AE-11EF-40F1-9AC6-9661CE2CA914}" sibTransId="{1EE553D1-614D-4295-94A0-9CD3724198DE}"/>
    <dgm:cxn modelId="{D464572A-0FDF-4337-A228-9A2073809E2E}" type="presOf" srcId="{9E6D872F-BA36-4FEC-893A-4AD8ECF3602A}" destId="{EBA81017-EF20-45FF-9C48-85EEDEF4F171}" srcOrd="0" destOrd="1" presId="urn:microsoft.com/office/officeart/2009/3/layout/IncreasingArrowsProcess"/>
    <dgm:cxn modelId="{AF3DFD32-484F-4C3B-96B7-83549E5665FF}" srcId="{0D9ADA21-8412-441C-B8E7-93787CA006D6}" destId="{2EB7E9F3-97A1-412F-8C6C-477D3FCD2F79}" srcOrd="1" destOrd="0" parTransId="{A9B9E590-ECF3-40C2-9BB7-316E34F5340A}" sibTransId="{027F8651-EBB0-4686-B4BC-388AA9F86D86}"/>
    <dgm:cxn modelId="{28F39933-E716-4D77-A271-833491EDA7D4}" type="presOf" srcId="{601566C3-E4FB-4123-9611-8FA892DA8B66}" destId="{141A754B-5E30-4C4B-8DCC-CF7B2F00FAD0}" srcOrd="0" destOrd="1" presId="urn:microsoft.com/office/officeart/2009/3/layout/IncreasingArrowsProcess"/>
    <dgm:cxn modelId="{DA950A36-E19B-4B36-BFCE-3582BE53040C}" srcId="{352B7482-859F-47B3-8BE5-A2A1B456CFBB}" destId="{FB4B2663-0440-4152-9D0E-BF74EB1FE98B}" srcOrd="2" destOrd="0" parTransId="{3B7B992A-1986-4502-8F67-79D1489A5223}" sibTransId="{981AAB51-E961-4BC9-B023-03E39A64EB98}"/>
    <dgm:cxn modelId="{46453F36-0046-4D28-9BC9-EAF90DFECDDE}" type="presOf" srcId="{3DFDBFC8-22AE-4081-AAC6-31934FA91D27}" destId="{6DE8B9D6-E8AA-41EA-AB31-3AAD83AD9E0A}" srcOrd="0" destOrd="1" presId="urn:microsoft.com/office/officeart/2009/3/layout/IncreasingArrowsProcess"/>
    <dgm:cxn modelId="{3F42C43B-67CB-4DE4-A2AD-6217410C948C}" type="presOf" srcId="{628B49EF-D401-4999-BA50-38A9CD75B879}" destId="{1C88A77B-2B71-49A3-9A33-9CA1D53A05C9}" srcOrd="0" destOrd="3" presId="urn:microsoft.com/office/officeart/2009/3/layout/IncreasingArrowsProcess"/>
    <dgm:cxn modelId="{D3FE753D-B07D-4BDF-AF9F-6B89E3850C92}" type="presOf" srcId="{CB1D9BF8-A608-403B-887E-ED62A96FF8C7}" destId="{141A754B-5E30-4C4B-8DCC-CF7B2F00FAD0}" srcOrd="0" destOrd="3" presId="urn:microsoft.com/office/officeart/2009/3/layout/IncreasingArrowsProcess"/>
    <dgm:cxn modelId="{0AAF8B3E-5B61-46EA-B014-52F95E24D2C2}" type="presOf" srcId="{1D83B30D-D767-488C-8106-5B1A64968D37}" destId="{6DE8B9D6-E8AA-41EA-AB31-3AAD83AD9E0A}" srcOrd="0" destOrd="2" presId="urn:microsoft.com/office/officeart/2009/3/layout/IncreasingArrowsProcess"/>
    <dgm:cxn modelId="{11FE5B5B-8B13-4706-A538-8B988D6A60A1}" srcId="{A248BF1A-8A59-44AA-8FF7-953A3C0B63E7}" destId="{601566C3-E4FB-4123-9611-8FA892DA8B66}" srcOrd="1" destOrd="0" parTransId="{094B171A-04BD-4E16-8B09-B4E3C1E2462B}" sibTransId="{4CF78CDA-9C73-42EC-88F4-EA341C2AE329}"/>
    <dgm:cxn modelId="{B80A1461-45F7-47EE-B6DE-B0EBC47A3A7F}" type="presOf" srcId="{46755E5A-AF4A-4EDA-909E-6A1A04421E63}" destId="{EBA81017-EF20-45FF-9C48-85EEDEF4F171}" srcOrd="0" destOrd="0" presId="urn:microsoft.com/office/officeart/2009/3/layout/IncreasingArrowsProcess"/>
    <dgm:cxn modelId="{2989AD48-960C-4F88-ACDA-FD06D680D530}" type="presOf" srcId="{0D9ADA21-8412-441C-B8E7-93787CA006D6}" destId="{831730B5-E2F5-4904-868E-5BD9D4F8B437}" srcOrd="0" destOrd="0" presId="urn:microsoft.com/office/officeart/2009/3/layout/IncreasingArrowsProcess"/>
    <dgm:cxn modelId="{2897176C-8970-4379-9F39-4A6BF2CDA328}" srcId="{B629DA2A-19EB-4E59-BBBD-54EBD6A8A733}" destId="{FAF0D6A4-833D-457C-A9A0-796C847155F4}" srcOrd="2" destOrd="0" parTransId="{2F7985AF-8643-413B-8790-1FF57E8F0BDE}" sibTransId="{BEC9A451-67C9-4C7B-97FB-250B5C3E57FD}"/>
    <dgm:cxn modelId="{75FBAF4C-15DA-481D-ADC4-8EB3EBD0B352}" type="presOf" srcId="{2EB7E9F3-97A1-412F-8C6C-477D3FCD2F79}" destId="{1C88A77B-2B71-49A3-9A33-9CA1D53A05C9}" srcOrd="0" destOrd="1" presId="urn:microsoft.com/office/officeart/2009/3/layout/IncreasingArrowsProcess"/>
    <dgm:cxn modelId="{1AF0566E-442D-4837-BF45-D4455DB6BDEF}" srcId="{FB4B2663-0440-4152-9D0E-BF74EB1FE98B}" destId="{1D83B30D-D767-488C-8106-5B1A64968D37}" srcOrd="2" destOrd="0" parTransId="{AFFAD32C-8D01-48CF-8DBB-A27EE2456720}" sibTransId="{66E83B6F-C07F-47C9-9241-AB17143E4690}"/>
    <dgm:cxn modelId="{4ACFEB7C-A98A-4A99-AAC3-AD36EBD9F861}" type="presOf" srcId="{B629DA2A-19EB-4E59-BBBD-54EBD6A8A733}" destId="{7A27BC04-4380-41D0-A612-12932DD2DA3B}" srcOrd="0" destOrd="0" presId="urn:microsoft.com/office/officeart/2009/3/layout/IncreasingArrowsProcess"/>
    <dgm:cxn modelId="{3D93EA8C-1DF9-4B19-8E7D-818A7A03D89E}" type="presOf" srcId="{FB4B2663-0440-4152-9D0E-BF74EB1FE98B}" destId="{DAE160C4-FCF7-4372-AF9E-C5318DF91731}" srcOrd="0" destOrd="0" presId="urn:microsoft.com/office/officeart/2009/3/layout/IncreasingArrowsProcess"/>
    <dgm:cxn modelId="{65FAFB8D-05D5-4F4F-9C6F-E72855DBE45F}" srcId="{0D9ADA21-8412-441C-B8E7-93787CA006D6}" destId="{628B49EF-D401-4999-BA50-38A9CD75B879}" srcOrd="3" destOrd="0" parTransId="{B967FA20-AE77-4F95-AF2A-09CC680D5C2D}" sibTransId="{529DE708-01BE-4039-AA96-F0397737DBDE}"/>
    <dgm:cxn modelId="{DD6CD890-E1D6-4D20-B0CF-47B8D3E8C951}" type="presOf" srcId="{63BABDA8-66E3-4644-8081-D7795240D892}" destId="{1C88A77B-2B71-49A3-9A33-9CA1D53A05C9}" srcOrd="0" destOrd="0" presId="urn:microsoft.com/office/officeart/2009/3/layout/IncreasingArrowsProcess"/>
    <dgm:cxn modelId="{1AD15A9A-6423-4BFD-880D-B0FA871C5286}" srcId="{FB4B2663-0440-4152-9D0E-BF74EB1FE98B}" destId="{3BD5E523-5C8C-43AD-A796-3CA92FA2AC45}" srcOrd="0" destOrd="0" parTransId="{660088F6-B1D8-401B-9F5A-CE6C34062DFB}" sibTransId="{17801028-3F7F-45D7-87D4-2D2AABCC7E79}"/>
    <dgm:cxn modelId="{66C086A6-1779-4369-8305-11010C3EA23F}" srcId="{601566C3-E4FB-4123-9611-8FA892DA8B66}" destId="{0108B423-2876-4D76-9F42-C5794870C22B}" srcOrd="0" destOrd="0" parTransId="{03B42D87-728D-43C7-815B-AB1721810C23}" sibTransId="{9FC461F7-CD54-4F22-A05B-08CF40F8F7D8}"/>
    <dgm:cxn modelId="{0AFB70AB-118C-4DCC-A21A-8FDF3C1BE2FF}" srcId="{A248BF1A-8A59-44AA-8FF7-953A3C0B63E7}" destId="{303E07FD-B663-49EC-BC96-D2F65690F933}" srcOrd="0" destOrd="0" parTransId="{0BD37425-87AE-4179-B569-A0169C5766A4}" sibTransId="{FBD80CC1-9379-44FA-B8E8-99E34E20B205}"/>
    <dgm:cxn modelId="{42D2D7AE-A915-4336-BBA2-3EB350446780}" type="presOf" srcId="{0108B423-2876-4D76-9F42-C5794870C22B}" destId="{141A754B-5E30-4C4B-8DCC-CF7B2F00FAD0}" srcOrd="0" destOrd="2" presId="urn:microsoft.com/office/officeart/2009/3/layout/IncreasingArrowsProcess"/>
    <dgm:cxn modelId="{2C507BB5-FAF7-438A-B79D-CAA118BEB37B}" type="presOf" srcId="{FAF0D6A4-833D-457C-A9A0-796C847155F4}" destId="{EBA81017-EF20-45FF-9C48-85EEDEF4F171}" srcOrd="0" destOrd="2" presId="urn:microsoft.com/office/officeart/2009/3/layout/IncreasingArrowsProcess"/>
    <dgm:cxn modelId="{608CD9D4-B3FC-437C-A886-18D53D2AD3DB}" type="presOf" srcId="{3BD5E523-5C8C-43AD-A796-3CA92FA2AC45}" destId="{6DE8B9D6-E8AA-41EA-AB31-3AAD83AD9E0A}" srcOrd="0" destOrd="0" presId="urn:microsoft.com/office/officeart/2009/3/layout/IncreasingArrowsProcess"/>
    <dgm:cxn modelId="{C95399DA-1A19-4946-B93E-9DEAE62C9555}" type="presOf" srcId="{303E07FD-B663-49EC-BC96-D2F65690F933}" destId="{141A754B-5E30-4C4B-8DCC-CF7B2F00FAD0}" srcOrd="0" destOrd="0" presId="urn:microsoft.com/office/officeart/2009/3/layout/IncreasingArrowsProcess"/>
    <dgm:cxn modelId="{A4AFE2F8-D3A8-47B7-A690-665BE92CDBD3}" srcId="{B629DA2A-19EB-4E59-BBBD-54EBD6A8A733}" destId="{46755E5A-AF4A-4EDA-909E-6A1A04421E63}" srcOrd="0" destOrd="0" parTransId="{98ECFA19-FA16-49E8-BDDF-6651371DD2EB}" sibTransId="{F04A2BDC-0769-446B-9D00-4455DB8D1CA4}"/>
    <dgm:cxn modelId="{76A0E0FA-0FE4-46C9-894E-5DE657B7D134}" srcId="{B629DA2A-19EB-4E59-BBBD-54EBD6A8A733}" destId="{9E6D872F-BA36-4FEC-893A-4AD8ECF3602A}" srcOrd="1" destOrd="0" parTransId="{B07E9388-4A73-439A-82DD-A0667A9376E2}" sibTransId="{ADBAF3C4-90D4-4E17-BD45-35889B39C891}"/>
    <dgm:cxn modelId="{46818DFE-6642-40BF-8349-D1F9F68F7476}" srcId="{FB4B2663-0440-4152-9D0E-BF74EB1FE98B}" destId="{3DFDBFC8-22AE-4081-AAC6-31934FA91D27}" srcOrd="1" destOrd="0" parTransId="{115FF1B7-C691-4AD3-AD8E-45D1B930EF7B}" sibTransId="{4D0FF7AD-DF8B-4A21-A6D6-D728A2AE27F4}"/>
    <dgm:cxn modelId="{A453EF55-EF8A-48A8-968D-5BBD4A5225CB}" type="presParOf" srcId="{FA4E133B-0A34-43FC-B3D3-628FB273DD61}" destId="{7A27BC04-4380-41D0-A612-12932DD2DA3B}" srcOrd="0" destOrd="0" presId="urn:microsoft.com/office/officeart/2009/3/layout/IncreasingArrowsProcess"/>
    <dgm:cxn modelId="{26C4C475-EB94-404E-8FB7-FD0346CE06A8}" type="presParOf" srcId="{FA4E133B-0A34-43FC-B3D3-628FB273DD61}" destId="{EBA81017-EF20-45FF-9C48-85EEDEF4F171}" srcOrd="1" destOrd="0" presId="urn:microsoft.com/office/officeart/2009/3/layout/IncreasingArrowsProcess"/>
    <dgm:cxn modelId="{7E38B6F7-33E9-4B4B-BC5D-A9A1A1F60694}" type="presParOf" srcId="{FA4E133B-0A34-43FC-B3D3-628FB273DD61}" destId="{C36A2FF7-0E8C-4C9D-AE58-A546F8BFEF1C}" srcOrd="2" destOrd="0" presId="urn:microsoft.com/office/officeart/2009/3/layout/IncreasingArrowsProcess"/>
    <dgm:cxn modelId="{17EFEB58-38CB-4CB7-AA80-8A79901A0AE5}" type="presParOf" srcId="{FA4E133B-0A34-43FC-B3D3-628FB273DD61}" destId="{141A754B-5E30-4C4B-8DCC-CF7B2F00FAD0}" srcOrd="3" destOrd="0" presId="urn:microsoft.com/office/officeart/2009/3/layout/IncreasingArrowsProcess"/>
    <dgm:cxn modelId="{ADF3D853-620C-4B1F-A81A-0DFE6F2AC873}" type="presParOf" srcId="{FA4E133B-0A34-43FC-B3D3-628FB273DD61}" destId="{DAE160C4-FCF7-4372-AF9E-C5318DF91731}" srcOrd="4" destOrd="0" presId="urn:microsoft.com/office/officeart/2009/3/layout/IncreasingArrowsProcess"/>
    <dgm:cxn modelId="{D3756B51-4F89-4750-812F-5E714909F551}" type="presParOf" srcId="{FA4E133B-0A34-43FC-B3D3-628FB273DD61}" destId="{6DE8B9D6-E8AA-41EA-AB31-3AAD83AD9E0A}" srcOrd="5" destOrd="0" presId="urn:microsoft.com/office/officeart/2009/3/layout/IncreasingArrowsProcess"/>
    <dgm:cxn modelId="{CF1D5698-9D0B-49CC-A4C4-77CE2EB30C5B}" type="presParOf" srcId="{FA4E133B-0A34-43FC-B3D3-628FB273DD61}" destId="{831730B5-E2F5-4904-868E-5BD9D4F8B437}" srcOrd="6" destOrd="0" presId="urn:microsoft.com/office/officeart/2009/3/layout/IncreasingArrowsProcess"/>
    <dgm:cxn modelId="{17432875-8E3D-428C-B84C-AAEE3952C03A}" type="presParOf" srcId="{FA4E133B-0A34-43FC-B3D3-628FB273DD61}" destId="{1C88A77B-2B71-49A3-9A33-9CA1D53A05C9}" srcOrd="7"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373D6-0CCD-42BB-B78C-AE058254E362}">
      <dsp:nvSpPr>
        <dsp:cNvPr id="0" name=""/>
        <dsp:cNvSpPr/>
      </dsp:nvSpPr>
      <dsp:spPr>
        <a:xfrm>
          <a:off x="1122997" y="339851"/>
          <a:ext cx="2707004" cy="2707004"/>
        </a:xfrm>
        <a:prstGeom prst="blockArc">
          <a:avLst>
            <a:gd name="adj1" fmla="val 13114286"/>
            <a:gd name="adj2" fmla="val 16200000"/>
            <a:gd name="adj3" fmla="val 389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AD72C8-E692-432B-B8F8-8C263C39BFA3}">
      <dsp:nvSpPr>
        <dsp:cNvPr id="0" name=""/>
        <dsp:cNvSpPr/>
      </dsp:nvSpPr>
      <dsp:spPr>
        <a:xfrm>
          <a:off x="1122997" y="339851"/>
          <a:ext cx="2707004" cy="2707004"/>
        </a:xfrm>
        <a:prstGeom prst="blockArc">
          <a:avLst>
            <a:gd name="adj1" fmla="val 10028571"/>
            <a:gd name="adj2" fmla="val 13114286"/>
            <a:gd name="adj3" fmla="val 389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98D4DE-33E8-4301-9935-F43D0CAD56A9}">
      <dsp:nvSpPr>
        <dsp:cNvPr id="0" name=""/>
        <dsp:cNvSpPr/>
      </dsp:nvSpPr>
      <dsp:spPr>
        <a:xfrm>
          <a:off x="1122997" y="339851"/>
          <a:ext cx="2707004" cy="2707004"/>
        </a:xfrm>
        <a:prstGeom prst="blockArc">
          <a:avLst>
            <a:gd name="adj1" fmla="val 6942857"/>
            <a:gd name="adj2" fmla="val 10028571"/>
            <a:gd name="adj3" fmla="val 389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78620C-D6E0-42AC-8D5D-FFA4DF7AA49E}">
      <dsp:nvSpPr>
        <dsp:cNvPr id="0" name=""/>
        <dsp:cNvSpPr/>
      </dsp:nvSpPr>
      <dsp:spPr>
        <a:xfrm>
          <a:off x="1122997" y="339851"/>
          <a:ext cx="2707004" cy="2707004"/>
        </a:xfrm>
        <a:prstGeom prst="blockArc">
          <a:avLst>
            <a:gd name="adj1" fmla="val 3857143"/>
            <a:gd name="adj2" fmla="val 6942857"/>
            <a:gd name="adj3" fmla="val 389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9283C6-115C-44E6-BFEB-C51198A7543E}">
      <dsp:nvSpPr>
        <dsp:cNvPr id="0" name=""/>
        <dsp:cNvSpPr/>
      </dsp:nvSpPr>
      <dsp:spPr>
        <a:xfrm>
          <a:off x="1122997" y="339851"/>
          <a:ext cx="2707004" cy="2707004"/>
        </a:xfrm>
        <a:prstGeom prst="blockArc">
          <a:avLst>
            <a:gd name="adj1" fmla="val 771429"/>
            <a:gd name="adj2" fmla="val 3857143"/>
            <a:gd name="adj3" fmla="val 389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97C3F6-52B1-490E-91EF-6A14D620CEFD}">
      <dsp:nvSpPr>
        <dsp:cNvPr id="0" name=""/>
        <dsp:cNvSpPr/>
      </dsp:nvSpPr>
      <dsp:spPr>
        <a:xfrm>
          <a:off x="1122997" y="339851"/>
          <a:ext cx="2707004" cy="2707004"/>
        </a:xfrm>
        <a:prstGeom prst="blockArc">
          <a:avLst>
            <a:gd name="adj1" fmla="val 19285714"/>
            <a:gd name="adj2" fmla="val 771429"/>
            <a:gd name="adj3" fmla="val 389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109DE1-4AD2-41C6-AD7A-D2B2D60F4360}">
      <dsp:nvSpPr>
        <dsp:cNvPr id="0" name=""/>
        <dsp:cNvSpPr/>
      </dsp:nvSpPr>
      <dsp:spPr>
        <a:xfrm>
          <a:off x="1122997" y="339851"/>
          <a:ext cx="2707004" cy="2707004"/>
        </a:xfrm>
        <a:prstGeom prst="blockArc">
          <a:avLst>
            <a:gd name="adj1" fmla="val 16200000"/>
            <a:gd name="adj2" fmla="val 19285714"/>
            <a:gd name="adj3" fmla="val 389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2E8A45-EAF0-487B-984D-8018FAE89A1A}">
      <dsp:nvSpPr>
        <dsp:cNvPr id="0" name=""/>
        <dsp:cNvSpPr/>
      </dsp:nvSpPr>
      <dsp:spPr>
        <a:xfrm>
          <a:off x="1954113" y="1170966"/>
          <a:ext cx="1044773" cy="10447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IWST</a:t>
          </a:r>
        </a:p>
      </dsp:txBody>
      <dsp:txXfrm>
        <a:off x="2107116" y="1323969"/>
        <a:ext cx="738767" cy="738767"/>
      </dsp:txXfrm>
    </dsp:sp>
    <dsp:sp modelId="{67A4985A-E558-4EBD-88C4-52C813744401}">
      <dsp:nvSpPr>
        <dsp:cNvPr id="0" name=""/>
        <dsp:cNvSpPr/>
      </dsp:nvSpPr>
      <dsp:spPr>
        <a:xfrm>
          <a:off x="2110829" y="508"/>
          <a:ext cx="731341" cy="73134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N7 Contracts</a:t>
          </a:r>
        </a:p>
        <a:p>
          <a:pPr marL="0" lvl="0" indent="0" algn="ctr" defTabSz="266700">
            <a:lnSpc>
              <a:spcPct val="90000"/>
            </a:lnSpc>
            <a:spcBef>
              <a:spcPct val="0"/>
            </a:spcBef>
            <a:spcAft>
              <a:spcPct val="35000"/>
            </a:spcAft>
            <a:buNone/>
          </a:pPr>
          <a:r>
            <a:rPr lang="en-US" sz="600" kern="1200" dirty="0"/>
            <a:t>&amp; </a:t>
          </a:r>
        </a:p>
        <a:p>
          <a:pPr marL="0" lvl="0" indent="0" algn="ctr" defTabSz="266700">
            <a:lnSpc>
              <a:spcPct val="90000"/>
            </a:lnSpc>
            <a:spcBef>
              <a:spcPct val="0"/>
            </a:spcBef>
            <a:spcAft>
              <a:spcPct val="35000"/>
            </a:spcAft>
            <a:buNone/>
          </a:pPr>
          <a:r>
            <a:rPr lang="en-US" sz="600" kern="1200" dirty="0"/>
            <a:t>DLA Contracts</a:t>
          </a:r>
        </a:p>
      </dsp:txBody>
      <dsp:txXfrm>
        <a:off x="2217931" y="107610"/>
        <a:ext cx="517137" cy="517137"/>
      </dsp:txXfrm>
    </dsp:sp>
    <dsp:sp modelId="{3A2DFDA2-169D-4D2C-91AD-80DE4ABB8A24}">
      <dsp:nvSpPr>
        <dsp:cNvPr id="0" name=""/>
        <dsp:cNvSpPr/>
      </dsp:nvSpPr>
      <dsp:spPr>
        <a:xfrm>
          <a:off x="3148455" y="500203"/>
          <a:ext cx="731341" cy="73134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N965</a:t>
          </a:r>
        </a:p>
        <a:p>
          <a:pPr marL="0" lvl="0" indent="0" algn="ctr" defTabSz="266700">
            <a:lnSpc>
              <a:spcPct val="90000"/>
            </a:lnSpc>
            <a:spcBef>
              <a:spcPct val="0"/>
            </a:spcBef>
            <a:spcAft>
              <a:spcPct val="35000"/>
            </a:spcAft>
            <a:buNone/>
          </a:pPr>
          <a:r>
            <a:rPr lang="en-US" sz="600" kern="1200" dirty="0"/>
            <a:t>Provisioning</a:t>
          </a:r>
        </a:p>
      </dsp:txBody>
      <dsp:txXfrm>
        <a:off x="3255557" y="607305"/>
        <a:ext cx="517137" cy="517137"/>
      </dsp:txXfrm>
    </dsp:sp>
    <dsp:sp modelId="{71283CFD-5D08-44A3-B843-D3A6A50A842D}">
      <dsp:nvSpPr>
        <dsp:cNvPr id="0" name=""/>
        <dsp:cNvSpPr/>
      </dsp:nvSpPr>
      <dsp:spPr>
        <a:xfrm>
          <a:off x="3404728" y="1623006"/>
          <a:ext cx="731341" cy="73134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N4</a:t>
          </a:r>
        </a:p>
        <a:p>
          <a:pPr marL="0" lvl="0" indent="0" algn="ctr" defTabSz="266700">
            <a:lnSpc>
              <a:spcPct val="90000"/>
            </a:lnSpc>
            <a:spcBef>
              <a:spcPct val="0"/>
            </a:spcBef>
            <a:spcAft>
              <a:spcPct val="35000"/>
            </a:spcAft>
            <a:buNone/>
          </a:pPr>
          <a:r>
            <a:rPr lang="en-US" sz="600" kern="1200" dirty="0"/>
            <a:t>Retail Operations</a:t>
          </a:r>
        </a:p>
      </dsp:txBody>
      <dsp:txXfrm>
        <a:off x="3511830" y="1730108"/>
        <a:ext cx="517137" cy="517137"/>
      </dsp:txXfrm>
    </dsp:sp>
    <dsp:sp modelId="{14428DA4-5488-4545-8B60-6952FB57EB33}">
      <dsp:nvSpPr>
        <dsp:cNvPr id="0" name=""/>
        <dsp:cNvSpPr/>
      </dsp:nvSpPr>
      <dsp:spPr>
        <a:xfrm>
          <a:off x="2686668" y="2523424"/>
          <a:ext cx="731341" cy="731341"/>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N6</a:t>
          </a:r>
        </a:p>
        <a:p>
          <a:pPr marL="0" lvl="0" indent="0" algn="ctr" defTabSz="266700">
            <a:lnSpc>
              <a:spcPct val="90000"/>
            </a:lnSpc>
            <a:spcBef>
              <a:spcPct val="0"/>
            </a:spcBef>
            <a:spcAft>
              <a:spcPct val="35000"/>
            </a:spcAft>
            <a:buNone/>
          </a:pPr>
          <a:r>
            <a:rPr lang="en-US" sz="600" kern="1200" dirty="0"/>
            <a:t>Operations Research</a:t>
          </a:r>
        </a:p>
      </dsp:txBody>
      <dsp:txXfrm>
        <a:off x="2793770" y="2630526"/>
        <a:ext cx="517137" cy="517137"/>
      </dsp:txXfrm>
    </dsp:sp>
    <dsp:sp modelId="{84D247A8-1CEF-45AE-A5AB-0EA348947B04}">
      <dsp:nvSpPr>
        <dsp:cNvPr id="0" name=""/>
        <dsp:cNvSpPr/>
      </dsp:nvSpPr>
      <dsp:spPr>
        <a:xfrm>
          <a:off x="1534990" y="2523424"/>
          <a:ext cx="731341" cy="731341"/>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N983</a:t>
          </a:r>
        </a:p>
        <a:p>
          <a:pPr marL="0" lvl="0" indent="0" algn="ctr" defTabSz="266700">
            <a:lnSpc>
              <a:spcPct val="90000"/>
            </a:lnSpc>
            <a:spcBef>
              <a:spcPct val="0"/>
            </a:spcBef>
            <a:spcAft>
              <a:spcPct val="35000"/>
            </a:spcAft>
            <a:buNone/>
          </a:pPr>
          <a:r>
            <a:rPr lang="en-US" sz="600" kern="1200" dirty="0"/>
            <a:t>Industrial Support for FRCs</a:t>
          </a:r>
        </a:p>
      </dsp:txBody>
      <dsp:txXfrm>
        <a:off x="1642092" y="2630526"/>
        <a:ext cx="517137" cy="517137"/>
      </dsp:txXfrm>
    </dsp:sp>
    <dsp:sp modelId="{FA7F6161-6AFA-487C-9FAE-CFD81690FBC4}">
      <dsp:nvSpPr>
        <dsp:cNvPr id="0" name=""/>
        <dsp:cNvSpPr/>
      </dsp:nvSpPr>
      <dsp:spPr>
        <a:xfrm>
          <a:off x="816930" y="1623006"/>
          <a:ext cx="731341" cy="73134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N2</a:t>
          </a:r>
        </a:p>
        <a:p>
          <a:pPr marL="0" lvl="0" indent="0" algn="ctr" defTabSz="266700">
            <a:lnSpc>
              <a:spcPct val="90000"/>
            </a:lnSpc>
            <a:spcBef>
              <a:spcPct val="0"/>
            </a:spcBef>
            <a:spcAft>
              <a:spcPct val="35000"/>
            </a:spcAft>
            <a:buNone/>
          </a:pPr>
          <a:r>
            <a:rPr lang="en-US" sz="600" kern="1200" dirty="0"/>
            <a:t>Engineering </a:t>
          </a:r>
        </a:p>
      </dsp:txBody>
      <dsp:txXfrm>
        <a:off x="924032" y="1730108"/>
        <a:ext cx="517137" cy="517137"/>
      </dsp:txXfrm>
    </dsp:sp>
    <dsp:sp modelId="{871488BA-9F1B-468D-903A-18CD8DEF9B29}">
      <dsp:nvSpPr>
        <dsp:cNvPr id="0" name=""/>
        <dsp:cNvSpPr/>
      </dsp:nvSpPr>
      <dsp:spPr>
        <a:xfrm>
          <a:off x="1073202" y="500203"/>
          <a:ext cx="731341" cy="73134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N8</a:t>
          </a:r>
        </a:p>
        <a:p>
          <a:pPr marL="0" lvl="0" indent="0" algn="ctr" defTabSz="266700">
            <a:lnSpc>
              <a:spcPct val="90000"/>
            </a:lnSpc>
            <a:spcBef>
              <a:spcPct val="0"/>
            </a:spcBef>
            <a:spcAft>
              <a:spcPct val="35000"/>
            </a:spcAft>
            <a:buNone/>
          </a:pPr>
          <a:r>
            <a:rPr lang="en-US" sz="600" kern="1200" dirty="0"/>
            <a:t>Budget &amp; Pricing</a:t>
          </a:r>
        </a:p>
      </dsp:txBody>
      <dsp:txXfrm>
        <a:off x="1180304" y="607305"/>
        <a:ext cx="517137" cy="5171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44B70-9D31-4527-BA6B-AD61FA56E73E}">
      <dsp:nvSpPr>
        <dsp:cNvPr id="0" name=""/>
        <dsp:cNvSpPr/>
      </dsp:nvSpPr>
      <dsp:spPr>
        <a:xfrm>
          <a:off x="91153" y="4860"/>
          <a:ext cx="2651138" cy="2504603"/>
        </a:xfrm>
        <a:prstGeom prst="ellipse">
          <a:avLst/>
        </a:prstGeom>
        <a:blipFill>
          <a:blip xmlns:r="http://schemas.openxmlformats.org/officeDocument/2006/relationships" r:embed="rId1" cstate="screen">
            <a:duotone>
              <a:schemeClr val="bg2">
                <a:shade val="45000"/>
                <a:satMod val="135000"/>
              </a:schemeClr>
              <a:prstClr val="white"/>
            </a:duotone>
            <a:extLst>
              <a:ext uri="{BEBA8EAE-BF5A-486C-A8C5-ECC9F3942E4B}">
                <a14:imgProps xmlns:a14="http://schemas.microsoft.com/office/drawing/2010/main">
                  <a14:imgLayer r:embed="rId2">
                    <a14:imgEffect>
                      <a14:colorTemperature colorTemp="5300"/>
                    </a14:imgEffect>
                    <a14:imgEffect>
                      <a14:saturation sat="87000"/>
                    </a14:imgEffect>
                    <a14:imgEffect>
                      <a14:brightnessContrast bright="-20000" contrast="40000"/>
                    </a14:imgEffect>
                  </a14:imgLayer>
                </a14:imgProps>
              </a:ex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749353E-609E-4EAA-A6DE-7DCACD259E98}">
      <dsp:nvSpPr>
        <dsp:cNvPr id="0" name=""/>
        <dsp:cNvSpPr/>
      </dsp:nvSpPr>
      <dsp:spPr>
        <a:xfrm>
          <a:off x="14637" y="1955516"/>
          <a:ext cx="877533" cy="45247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1511300">
            <a:lnSpc>
              <a:spcPct val="90000"/>
            </a:lnSpc>
            <a:spcBef>
              <a:spcPct val="0"/>
            </a:spcBef>
            <a:spcAft>
              <a:spcPct val="35000"/>
            </a:spcAft>
            <a:buNone/>
          </a:pPr>
          <a:r>
            <a:rPr lang="en-US" sz="3400" kern="1200" dirty="0"/>
            <a:t> </a:t>
          </a:r>
        </a:p>
      </dsp:txBody>
      <dsp:txXfrm>
        <a:off x="14637" y="1955516"/>
        <a:ext cx="877533" cy="4524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A9C34-DFBA-478F-B14B-0680C4228A83}">
      <dsp:nvSpPr>
        <dsp:cNvPr id="0" name=""/>
        <dsp:cNvSpPr/>
      </dsp:nvSpPr>
      <dsp:spPr>
        <a:xfrm>
          <a:off x="-5406261" y="-816215"/>
          <a:ext cx="6346473" cy="6346473"/>
        </a:xfrm>
        <a:prstGeom prst="blockArc">
          <a:avLst>
            <a:gd name="adj1" fmla="val 18900000"/>
            <a:gd name="adj2" fmla="val 2700000"/>
            <a:gd name="adj3" fmla="val 340"/>
          </a:avLst>
        </a:pr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FA2B80F-95F5-474E-872B-535DEC3B1599}">
      <dsp:nvSpPr>
        <dsp:cNvPr id="0" name=""/>
        <dsp:cNvSpPr/>
      </dsp:nvSpPr>
      <dsp:spPr>
        <a:xfrm>
          <a:off x="496903" y="471404"/>
          <a:ext cx="5325895" cy="94280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48354"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ptos" panose="020B0004020202020204" pitchFamily="34" charset="0"/>
            </a:rPr>
            <a:t>- Low Demand / Requirements</a:t>
          </a:r>
        </a:p>
        <a:p>
          <a:pPr marL="0" lvl="0" indent="0" algn="l" defTabSz="533400">
            <a:lnSpc>
              <a:spcPct val="90000"/>
            </a:lnSpc>
            <a:spcBef>
              <a:spcPct val="0"/>
            </a:spcBef>
            <a:spcAft>
              <a:spcPct val="35000"/>
            </a:spcAft>
            <a:buNone/>
          </a:pPr>
          <a:r>
            <a:rPr lang="en-US" sz="1200" kern="1200" dirty="0">
              <a:latin typeface="Aptos" panose="020B0004020202020204" pitchFamily="34" charset="0"/>
            </a:rPr>
            <a:t> - Highly specialized Non-destructive testing requirements</a:t>
          </a:r>
        </a:p>
        <a:p>
          <a:pPr marL="0" lvl="0" indent="0" algn="l" defTabSz="533400">
            <a:lnSpc>
              <a:spcPct val="90000"/>
            </a:lnSpc>
            <a:spcBef>
              <a:spcPct val="0"/>
            </a:spcBef>
            <a:spcAft>
              <a:spcPct val="35000"/>
            </a:spcAft>
            <a:buNone/>
          </a:pPr>
          <a:r>
            <a:rPr lang="en-US" sz="1200" kern="1200" dirty="0">
              <a:latin typeface="Aptos" panose="020B0004020202020204" pitchFamily="34" charset="0"/>
            </a:rPr>
            <a:t>- Sole-Sourced Items</a:t>
          </a:r>
        </a:p>
      </dsp:txBody>
      <dsp:txXfrm>
        <a:off x="496903" y="471404"/>
        <a:ext cx="5325895" cy="942808"/>
      </dsp:txXfrm>
    </dsp:sp>
    <dsp:sp modelId="{FF6EC20F-D09A-431F-ACEE-E37D03AF5988}">
      <dsp:nvSpPr>
        <dsp:cNvPr id="0" name=""/>
        <dsp:cNvSpPr/>
      </dsp:nvSpPr>
      <dsp:spPr>
        <a:xfrm>
          <a:off x="-11824" y="353553"/>
          <a:ext cx="1178510" cy="1178510"/>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FAADA2D-D6FF-4D4A-B6E4-B2B3544666E9}">
      <dsp:nvSpPr>
        <dsp:cNvPr id="0" name=""/>
        <dsp:cNvSpPr/>
      </dsp:nvSpPr>
      <dsp:spPr>
        <a:xfrm>
          <a:off x="766385" y="1915570"/>
          <a:ext cx="5290696" cy="94280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48354"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IP Data rights/ special process specifications</a:t>
          </a:r>
        </a:p>
        <a:p>
          <a:pPr marL="0" lvl="0" indent="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 Obsolescence questions</a:t>
          </a:r>
        </a:p>
        <a:p>
          <a:pPr marL="0" lvl="0" indent="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 Lack of Technical Data / Drawings / Specifications</a:t>
          </a:r>
        </a:p>
        <a:p>
          <a:pPr marL="0" lvl="0" indent="0" algn="l" defTabSz="533400">
            <a:lnSpc>
              <a:spcPct val="90000"/>
            </a:lnSpc>
            <a:spcBef>
              <a:spcPct val="0"/>
            </a:spcBef>
            <a:spcAft>
              <a:spcPct val="35000"/>
            </a:spcAft>
            <a:buNone/>
          </a:pPr>
          <a:r>
            <a:rPr lang="en-US" sz="1200" kern="1200" dirty="0">
              <a:latin typeface="Aptos" panose="020B0004020202020204" pitchFamily="34" charset="0"/>
              <a:ea typeface="+mn-ea"/>
              <a:cs typeface="+mn-cs"/>
            </a:rPr>
            <a:t>- Unique machining &amp; inspection requirements</a:t>
          </a:r>
        </a:p>
      </dsp:txBody>
      <dsp:txXfrm>
        <a:off x="766385" y="1915570"/>
        <a:ext cx="5290696" cy="942808"/>
      </dsp:txXfrm>
    </dsp:sp>
    <dsp:sp modelId="{F9FBC218-E07B-409A-B012-91D062FD9228}">
      <dsp:nvSpPr>
        <dsp:cNvPr id="0" name=""/>
        <dsp:cNvSpPr/>
      </dsp:nvSpPr>
      <dsp:spPr>
        <a:xfrm>
          <a:off x="330886" y="1767766"/>
          <a:ext cx="1178510" cy="1178510"/>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F09992E-48CA-4AD2-8AC9-C47662D13A9B}">
      <dsp:nvSpPr>
        <dsp:cNvPr id="0" name=""/>
        <dsp:cNvSpPr/>
      </dsp:nvSpPr>
      <dsp:spPr>
        <a:xfrm>
          <a:off x="470007" y="3299830"/>
          <a:ext cx="5325895" cy="94280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48354"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ptos" panose="020B0004020202020204" pitchFamily="34" charset="0"/>
            </a:rPr>
            <a:t>- GFE required to develop of a source</a:t>
          </a:r>
        </a:p>
        <a:p>
          <a:pPr marL="0" lvl="0" indent="0" algn="l" defTabSz="533400">
            <a:lnSpc>
              <a:spcPct val="90000"/>
            </a:lnSpc>
            <a:spcBef>
              <a:spcPct val="0"/>
            </a:spcBef>
            <a:spcAft>
              <a:spcPct val="35000"/>
            </a:spcAft>
            <a:buNone/>
          </a:pPr>
          <a:r>
            <a:rPr lang="en-US" sz="1200" kern="1200" dirty="0">
              <a:latin typeface="Aptos" panose="020B0004020202020204" pitchFamily="34" charset="0"/>
            </a:rPr>
            <a:t>  - Sourcing exotic or rare metals</a:t>
          </a:r>
        </a:p>
        <a:p>
          <a:pPr marL="0" lvl="0" indent="0" algn="l" defTabSz="533400">
            <a:lnSpc>
              <a:spcPct val="90000"/>
            </a:lnSpc>
            <a:spcBef>
              <a:spcPct val="0"/>
            </a:spcBef>
            <a:spcAft>
              <a:spcPct val="35000"/>
            </a:spcAft>
            <a:buNone/>
          </a:pPr>
          <a:r>
            <a:rPr lang="en-US" sz="1200" kern="1200" dirty="0">
              <a:latin typeface="Aptos" panose="020B0004020202020204" pitchFamily="34" charset="0"/>
            </a:rPr>
            <a:t>- New Platforms, Long-term contracts with the Primes</a:t>
          </a:r>
        </a:p>
      </dsp:txBody>
      <dsp:txXfrm>
        <a:off x="470007" y="3299830"/>
        <a:ext cx="5325895" cy="942808"/>
      </dsp:txXfrm>
    </dsp:sp>
    <dsp:sp modelId="{A9198A48-1A54-41B0-8370-E8B02FA9CAE1}">
      <dsp:nvSpPr>
        <dsp:cNvPr id="0" name=""/>
        <dsp:cNvSpPr/>
      </dsp:nvSpPr>
      <dsp:spPr>
        <a:xfrm>
          <a:off x="-11824" y="3181979"/>
          <a:ext cx="1178510" cy="1178510"/>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43594-2565-43CF-AE0A-81FCBBA796D8}">
      <dsp:nvSpPr>
        <dsp:cNvPr id="0" name=""/>
        <dsp:cNvSpPr/>
      </dsp:nvSpPr>
      <dsp:spPr>
        <a:xfrm>
          <a:off x="718759" y="3864861"/>
          <a:ext cx="8288026" cy="1654230"/>
        </a:xfrm>
        <a:prstGeom prst="roundRect">
          <a:avLst>
            <a:gd name="adj" fmla="val 10000"/>
          </a:avLst>
        </a:prstGeom>
        <a:solidFill>
          <a:schemeClr val="bg2">
            <a:lumMod val="90000"/>
          </a:schemeClr>
        </a:solidFill>
        <a:ln>
          <a:noFill/>
        </a:ln>
        <a:effectLst>
          <a:glow rad="101600">
            <a:srgbClr val="004B8D">
              <a:alpha val="24000"/>
            </a:srgbClr>
          </a:glow>
          <a:outerShdw blurRad="50800" dist="38100" dir="10800000" algn="r"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b="1" u="sng" kern="1200" dirty="0">
              <a:latin typeface="Aptos" panose="020B0004020202020204" pitchFamily="34" charset="0"/>
            </a:rPr>
            <a:t>Category II</a:t>
          </a:r>
          <a:endParaRPr lang="en-US" sz="2400" kern="1200" dirty="0">
            <a:latin typeface="Aptos" panose="020B0004020202020204" pitchFamily="34" charset="0"/>
          </a:endParaRPr>
        </a:p>
      </dsp:txBody>
      <dsp:txXfrm>
        <a:off x="718759" y="3864861"/>
        <a:ext cx="2486407" cy="1654230"/>
      </dsp:txXfrm>
    </dsp:sp>
    <dsp:sp modelId="{D96D9940-2B84-488D-BF50-7B5FFBF7EE65}">
      <dsp:nvSpPr>
        <dsp:cNvPr id="0" name=""/>
        <dsp:cNvSpPr/>
      </dsp:nvSpPr>
      <dsp:spPr>
        <a:xfrm>
          <a:off x="718759" y="1933300"/>
          <a:ext cx="8288026" cy="1654230"/>
        </a:xfrm>
        <a:prstGeom prst="roundRect">
          <a:avLst>
            <a:gd name="adj" fmla="val 10000"/>
          </a:avLst>
        </a:prstGeom>
        <a:solidFill>
          <a:schemeClr val="bg2">
            <a:lumMod val="90000"/>
          </a:schemeClr>
        </a:solidFill>
        <a:ln>
          <a:noFill/>
        </a:ln>
        <a:effectLst>
          <a:glow rad="101600">
            <a:srgbClr val="004B8D">
              <a:alpha val="24000"/>
            </a:srgbClr>
          </a:glow>
          <a:outerShdw blurRad="50800" dist="38100" dir="10800000" algn="r"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b="1" u="sng" kern="1200" dirty="0">
              <a:latin typeface="Aptos" panose="020B0004020202020204" pitchFamily="34" charset="0"/>
            </a:rPr>
            <a:t>Category I</a:t>
          </a:r>
          <a:endParaRPr lang="en-US" sz="2400" kern="1200" dirty="0">
            <a:latin typeface="Aptos" panose="020B0004020202020204" pitchFamily="34" charset="0"/>
          </a:endParaRPr>
        </a:p>
      </dsp:txBody>
      <dsp:txXfrm>
        <a:off x="718759" y="1933300"/>
        <a:ext cx="2486407" cy="1654230"/>
      </dsp:txXfrm>
    </dsp:sp>
    <dsp:sp modelId="{2EB33709-32AA-4A7B-A171-4C02A116C48B}">
      <dsp:nvSpPr>
        <dsp:cNvPr id="0" name=""/>
        <dsp:cNvSpPr/>
      </dsp:nvSpPr>
      <dsp:spPr>
        <a:xfrm>
          <a:off x="718759" y="1740"/>
          <a:ext cx="8288026" cy="1654230"/>
        </a:xfrm>
        <a:prstGeom prst="roundRect">
          <a:avLst>
            <a:gd name="adj" fmla="val 10000"/>
          </a:avLst>
        </a:prstGeom>
        <a:solidFill>
          <a:schemeClr val="bg2">
            <a:lumMod val="90000"/>
          </a:schemeClr>
        </a:solidFill>
        <a:ln>
          <a:solidFill>
            <a:schemeClr val="bg2">
              <a:lumMod val="90000"/>
            </a:schemeClr>
          </a:solidFill>
        </a:ln>
        <a:effectLst>
          <a:glow rad="101600">
            <a:srgbClr val="004B8D">
              <a:alpha val="24000"/>
            </a:srgbClr>
          </a:glow>
          <a:outerShdw blurRad="50800" dist="38100" dir="10800000" algn="r"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b="1" u="none" kern="1200" dirty="0">
              <a:latin typeface="Aptos" panose="020B0004020202020204" pitchFamily="34" charset="0"/>
            </a:rPr>
            <a:t>        </a:t>
          </a:r>
          <a:r>
            <a:rPr lang="en-US" sz="2400" b="1" u="sng" kern="1200" dirty="0">
              <a:latin typeface="Aptos" panose="020B0004020202020204" pitchFamily="34" charset="0"/>
            </a:rPr>
            <a:t>SAR Categories</a:t>
          </a:r>
          <a:endParaRPr lang="en-US" sz="2400" kern="1200" dirty="0">
            <a:latin typeface="Aptos" panose="020B0004020202020204" pitchFamily="34" charset="0"/>
          </a:endParaRPr>
        </a:p>
      </dsp:txBody>
      <dsp:txXfrm>
        <a:off x="718759" y="1740"/>
        <a:ext cx="2486407" cy="1654230"/>
      </dsp:txXfrm>
    </dsp:sp>
    <dsp:sp modelId="{3ABFA8FF-75B7-4132-9549-EBB865B3AAAA}">
      <dsp:nvSpPr>
        <dsp:cNvPr id="0" name=""/>
        <dsp:cNvSpPr/>
      </dsp:nvSpPr>
      <dsp:spPr>
        <a:xfrm>
          <a:off x="2760769" y="140405"/>
          <a:ext cx="5361032" cy="1386650"/>
        </a:xfrm>
        <a:prstGeom prst="roundRect">
          <a:avLst>
            <a:gd name="adj" fmla="val 10000"/>
          </a:avLst>
        </a:prstGeom>
        <a:solidFill>
          <a:schemeClr val="dk2">
            <a:hueOff val="0"/>
            <a:satOff val="0"/>
            <a:lumOff val="0"/>
            <a:alphaOff val="0"/>
          </a:schemeClr>
        </a:solidFill>
        <a:ln w="12700" cap="flat" cmpd="sng" algn="ctr">
          <a:noFill/>
          <a:prstDash val="solid"/>
          <a:miter lim="800000"/>
        </a:ln>
        <a:effectLst>
          <a:glow rad="101600">
            <a:srgbClr val="004B8D">
              <a:alpha val="24000"/>
            </a:srgbClr>
          </a:glow>
          <a:outerShdw blurRad="50800" dist="38100" dir="10800000" algn="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SAR packages for a specific subject item are categorized based on the </a:t>
          </a:r>
          <a:r>
            <a:rPr lang="en-US" sz="1400" u="none" kern="1200" dirty="0">
              <a:latin typeface="Aptos" panose="020B0004020202020204" pitchFamily="34" charset="0"/>
            </a:rPr>
            <a:t>manufacturer’s previous work. </a:t>
          </a:r>
        </a:p>
        <a:p>
          <a:pPr marL="0" lvl="0" indent="0" algn="ctr" defTabSz="622300">
            <a:lnSpc>
              <a:spcPct val="90000"/>
            </a:lnSpc>
            <a:spcBef>
              <a:spcPct val="0"/>
            </a:spcBef>
            <a:spcAft>
              <a:spcPct val="35000"/>
            </a:spcAft>
            <a:buNone/>
          </a:pPr>
          <a:r>
            <a:rPr lang="en-US" sz="1400" kern="1200" dirty="0">
              <a:latin typeface="Aptos" panose="020B0004020202020204" pitchFamily="34" charset="0"/>
            </a:rPr>
            <a:t>There are 4 Categories, NAVSUP WSS can </a:t>
          </a:r>
          <a:r>
            <a:rPr lang="en-US" sz="1400" b="1" kern="1200" dirty="0">
              <a:latin typeface="Aptos" panose="020B0004020202020204" pitchFamily="34" charset="0"/>
            </a:rPr>
            <a:t>only accept </a:t>
          </a:r>
          <a:r>
            <a:rPr lang="en-US" sz="1400" u="sng" kern="1200" dirty="0">
              <a:latin typeface="Aptos" panose="020B0004020202020204" pitchFamily="34" charset="0"/>
            </a:rPr>
            <a:t>Category I</a:t>
          </a:r>
          <a:r>
            <a:rPr lang="en-US" sz="1400" u="none" kern="1200" dirty="0">
              <a:latin typeface="Aptos" panose="020B0004020202020204" pitchFamily="34" charset="0"/>
            </a:rPr>
            <a:t> </a:t>
          </a:r>
          <a:r>
            <a:rPr lang="en-US" sz="1400" kern="1200" dirty="0">
              <a:latin typeface="Aptos" panose="020B0004020202020204" pitchFamily="34" charset="0"/>
            </a:rPr>
            <a:t>and </a:t>
          </a:r>
          <a:r>
            <a:rPr lang="en-US" sz="1400" u="sng" kern="1200" dirty="0">
              <a:latin typeface="Aptos" panose="020B0004020202020204" pitchFamily="34" charset="0"/>
            </a:rPr>
            <a:t>Category II</a:t>
          </a:r>
          <a:r>
            <a:rPr lang="en-US" sz="1400" kern="1200" dirty="0">
              <a:latin typeface="Aptos" panose="020B0004020202020204" pitchFamily="34" charset="0"/>
            </a:rPr>
            <a:t> SARs. </a:t>
          </a:r>
        </a:p>
      </dsp:txBody>
      <dsp:txXfrm>
        <a:off x="2801383" y="181019"/>
        <a:ext cx="5279804" cy="1305422"/>
      </dsp:txXfrm>
    </dsp:sp>
    <dsp:sp modelId="{5506F2BB-5C50-4D07-9EF7-A6AAB5B0F36D}">
      <dsp:nvSpPr>
        <dsp:cNvPr id="0" name=""/>
        <dsp:cNvSpPr/>
      </dsp:nvSpPr>
      <dsp:spPr>
        <a:xfrm>
          <a:off x="5395565" y="1527055"/>
          <a:ext cx="91440" cy="554660"/>
        </a:xfrm>
        <a:custGeom>
          <a:avLst/>
          <a:gdLst/>
          <a:ahLst/>
          <a:cxnLst/>
          <a:rect l="0" t="0" r="0" b="0"/>
          <a:pathLst>
            <a:path>
              <a:moveTo>
                <a:pt x="45720" y="0"/>
              </a:moveTo>
              <a:lnTo>
                <a:pt x="45720" y="55466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B8E988-20A7-4FDC-B006-31EBE86B1C43}">
      <dsp:nvSpPr>
        <dsp:cNvPr id="0" name=""/>
        <dsp:cNvSpPr/>
      </dsp:nvSpPr>
      <dsp:spPr>
        <a:xfrm>
          <a:off x="2822898" y="2081715"/>
          <a:ext cx="5236774" cy="1386650"/>
        </a:xfrm>
        <a:prstGeom prst="roundRect">
          <a:avLst>
            <a:gd name="adj" fmla="val 10000"/>
          </a:avLst>
        </a:prstGeom>
        <a:solidFill>
          <a:schemeClr val="dk2">
            <a:hueOff val="0"/>
            <a:satOff val="0"/>
            <a:lumOff val="0"/>
            <a:alphaOff val="0"/>
          </a:schemeClr>
        </a:solidFill>
        <a:ln w="12700" cap="flat" cmpd="sng" algn="ctr">
          <a:noFill/>
          <a:prstDash val="solid"/>
          <a:miter lim="800000"/>
        </a:ln>
        <a:effectLst>
          <a:glow rad="101600">
            <a:srgbClr val="004B8D">
              <a:alpha val="24000"/>
            </a:srgbClr>
          </a:glow>
          <a:outerShdw blurRad="50800" dist="38100" dir="10800000" algn="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u="sng" kern="1200" dirty="0">
              <a:latin typeface="Aptos" panose="020B0004020202020204" pitchFamily="34" charset="0"/>
            </a:rPr>
            <a:t>Actual Item</a:t>
          </a:r>
          <a:endParaRPr lang="en-US" sz="1400" kern="1200" dirty="0">
            <a:latin typeface="Aptos" panose="020B0004020202020204" pitchFamily="34" charset="0"/>
          </a:endParaRPr>
        </a:p>
        <a:p>
          <a:pPr marL="0" lvl="0" indent="0" algn="ctr" defTabSz="622300">
            <a:lnSpc>
              <a:spcPct val="90000"/>
            </a:lnSpc>
            <a:spcBef>
              <a:spcPct val="0"/>
            </a:spcBef>
            <a:spcAft>
              <a:spcPct val="35000"/>
            </a:spcAft>
            <a:buNone/>
          </a:pPr>
          <a:r>
            <a:rPr lang="en-US" sz="1400" kern="1200" dirty="0">
              <a:latin typeface="Aptos" panose="020B0004020202020204" pitchFamily="34" charset="0"/>
            </a:rPr>
            <a:t>The proposing manufacturer has produced the </a:t>
          </a:r>
          <a:r>
            <a:rPr lang="en-US" sz="1400" u="sng" kern="1200" dirty="0">
              <a:latin typeface="Aptos" panose="020B0004020202020204" pitchFamily="34" charset="0"/>
            </a:rPr>
            <a:t>exact same</a:t>
          </a:r>
          <a:r>
            <a:rPr lang="en-US" sz="1400" u="none" kern="1200" dirty="0">
              <a:latin typeface="Aptos" panose="020B0004020202020204" pitchFamily="34" charset="0"/>
            </a:rPr>
            <a:t> </a:t>
          </a:r>
          <a:r>
            <a:rPr lang="en-US" sz="1400" b="0" kern="1200" dirty="0">
              <a:latin typeface="Aptos" panose="020B0004020202020204" pitchFamily="34" charset="0"/>
            </a:rPr>
            <a:t>item for the </a:t>
          </a:r>
          <a:r>
            <a:rPr lang="en-US" sz="1400" b="1" kern="1200" dirty="0">
              <a:latin typeface="Aptos" panose="020B0004020202020204" pitchFamily="34" charset="0"/>
            </a:rPr>
            <a:t>OEM </a:t>
          </a:r>
          <a:r>
            <a:rPr lang="en-US" sz="1400" b="0" kern="1200" dirty="0">
              <a:latin typeface="Aptos" panose="020B0004020202020204" pitchFamily="34" charset="0"/>
            </a:rPr>
            <a:t>or for another </a:t>
          </a:r>
          <a:r>
            <a:rPr lang="en-US" sz="1400" b="1" kern="1200" dirty="0">
              <a:latin typeface="Aptos" panose="020B0004020202020204" pitchFamily="34" charset="0"/>
            </a:rPr>
            <a:t>U.S. Government </a:t>
          </a:r>
          <a:r>
            <a:rPr lang="en-US" sz="1400" kern="1200" dirty="0">
              <a:latin typeface="Aptos" panose="020B0004020202020204" pitchFamily="34" charset="0"/>
            </a:rPr>
            <a:t>activity within the past:</a:t>
          </a:r>
        </a:p>
        <a:p>
          <a:pPr marL="0" lvl="0" indent="0" algn="ctr" defTabSz="622300">
            <a:lnSpc>
              <a:spcPct val="90000"/>
            </a:lnSpc>
            <a:spcBef>
              <a:spcPct val="0"/>
            </a:spcBef>
            <a:spcAft>
              <a:spcPct val="35000"/>
            </a:spcAft>
            <a:buNone/>
          </a:pPr>
          <a:r>
            <a:rPr lang="en-US" sz="1400" kern="1200" dirty="0">
              <a:latin typeface="Aptos" panose="020B0004020202020204" pitchFamily="34" charset="0"/>
            </a:rPr>
            <a:t>- 3 years for CSIs</a:t>
          </a:r>
        </a:p>
        <a:p>
          <a:pPr marL="0" lvl="0" indent="0" algn="ctr" defTabSz="622300">
            <a:lnSpc>
              <a:spcPct val="90000"/>
            </a:lnSpc>
            <a:spcBef>
              <a:spcPct val="0"/>
            </a:spcBef>
            <a:spcAft>
              <a:spcPct val="35000"/>
            </a:spcAft>
            <a:buNone/>
          </a:pPr>
          <a:r>
            <a:rPr lang="en-US" sz="1400" kern="1200" dirty="0">
              <a:latin typeface="Aptos" panose="020B0004020202020204" pitchFamily="34" charset="0"/>
            </a:rPr>
            <a:t>- 5 years for CAIs</a:t>
          </a:r>
        </a:p>
      </dsp:txBody>
      <dsp:txXfrm>
        <a:off x="2863512" y="2122329"/>
        <a:ext cx="5155546" cy="1305422"/>
      </dsp:txXfrm>
    </dsp:sp>
    <dsp:sp modelId="{064C92BB-662C-4196-A462-7EE15A5934F1}">
      <dsp:nvSpPr>
        <dsp:cNvPr id="0" name=""/>
        <dsp:cNvSpPr/>
      </dsp:nvSpPr>
      <dsp:spPr>
        <a:xfrm>
          <a:off x="5395565" y="3468365"/>
          <a:ext cx="91440" cy="554660"/>
        </a:xfrm>
        <a:custGeom>
          <a:avLst/>
          <a:gdLst/>
          <a:ahLst/>
          <a:cxnLst/>
          <a:rect l="0" t="0" r="0" b="0"/>
          <a:pathLst>
            <a:path>
              <a:moveTo>
                <a:pt x="45720" y="0"/>
              </a:moveTo>
              <a:lnTo>
                <a:pt x="45720" y="55466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B92B70-50EA-4DD8-8CD5-153D1D6CDE2A}">
      <dsp:nvSpPr>
        <dsp:cNvPr id="0" name=""/>
        <dsp:cNvSpPr/>
      </dsp:nvSpPr>
      <dsp:spPr>
        <a:xfrm>
          <a:off x="2760769" y="4023025"/>
          <a:ext cx="5361032" cy="1386650"/>
        </a:xfrm>
        <a:prstGeom prst="roundRect">
          <a:avLst>
            <a:gd name="adj" fmla="val 10000"/>
          </a:avLst>
        </a:prstGeom>
        <a:solidFill>
          <a:schemeClr val="dk2">
            <a:hueOff val="0"/>
            <a:satOff val="0"/>
            <a:lumOff val="0"/>
            <a:alphaOff val="0"/>
          </a:schemeClr>
        </a:solidFill>
        <a:ln w="12700" cap="flat" cmpd="sng" algn="ctr">
          <a:noFill/>
          <a:prstDash val="solid"/>
          <a:miter lim="800000"/>
        </a:ln>
        <a:effectLst>
          <a:glow rad="101600">
            <a:srgbClr val="004B8D">
              <a:alpha val="24000"/>
            </a:srgbClr>
          </a:glow>
          <a:outerShdw blurRad="50800" dist="38100" dir="10800000" algn="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u="sng" kern="1200" dirty="0">
              <a:latin typeface="Aptos" panose="020B0004020202020204" pitchFamily="34" charset="0"/>
            </a:rPr>
            <a:t>Similar Item</a:t>
          </a:r>
          <a:endParaRPr lang="en-US" sz="1400" kern="1200" dirty="0">
            <a:latin typeface="Aptos" panose="020B0004020202020204" pitchFamily="34" charset="0"/>
          </a:endParaRPr>
        </a:p>
        <a:p>
          <a:pPr marL="0" lvl="0" indent="0" algn="ctr" defTabSz="622300">
            <a:lnSpc>
              <a:spcPct val="90000"/>
            </a:lnSpc>
            <a:spcBef>
              <a:spcPct val="0"/>
            </a:spcBef>
            <a:spcAft>
              <a:spcPct val="35000"/>
            </a:spcAft>
            <a:buNone/>
          </a:pPr>
          <a:r>
            <a:rPr lang="en-US" sz="1400" kern="1200" dirty="0">
              <a:latin typeface="Aptos" panose="020B0004020202020204" pitchFamily="34" charset="0"/>
            </a:rPr>
            <a:t>The proposing manufacturer has </a:t>
          </a:r>
          <a:r>
            <a:rPr lang="en-US" sz="1400" u="sng" kern="1200" dirty="0">
              <a:latin typeface="Aptos" panose="020B0004020202020204" pitchFamily="34" charset="0"/>
            </a:rPr>
            <a:t>produced a similar</a:t>
          </a:r>
          <a:r>
            <a:rPr lang="en-US" sz="1400" u="none" kern="1200" dirty="0">
              <a:latin typeface="Aptos" panose="020B0004020202020204" pitchFamily="34" charset="0"/>
            </a:rPr>
            <a:t> </a:t>
          </a:r>
          <a:r>
            <a:rPr lang="en-US" sz="1400" kern="1200" dirty="0">
              <a:latin typeface="Aptos" panose="020B0004020202020204" pitchFamily="34" charset="0"/>
            </a:rPr>
            <a:t>item for the </a:t>
          </a:r>
          <a:r>
            <a:rPr lang="en-US" sz="1400" b="1" kern="1200" dirty="0">
              <a:latin typeface="Aptos" panose="020B0004020202020204" pitchFamily="34" charset="0"/>
            </a:rPr>
            <a:t>OEM</a:t>
          </a:r>
          <a:r>
            <a:rPr lang="en-US" sz="1400" kern="1200" dirty="0">
              <a:latin typeface="Aptos" panose="020B0004020202020204" pitchFamily="34" charset="0"/>
            </a:rPr>
            <a:t> or another </a:t>
          </a:r>
          <a:r>
            <a:rPr lang="en-US" sz="1400" b="1" kern="1200" dirty="0">
              <a:latin typeface="Aptos" panose="020B0004020202020204" pitchFamily="34" charset="0"/>
            </a:rPr>
            <a:t>U.S. Government </a:t>
          </a:r>
          <a:r>
            <a:rPr lang="en-US" sz="1400" kern="1200" dirty="0">
              <a:latin typeface="Aptos" panose="020B0004020202020204" pitchFamily="34" charset="0"/>
            </a:rPr>
            <a:t>activity. </a:t>
          </a:r>
        </a:p>
        <a:p>
          <a:pPr marL="0" lvl="0" indent="0" algn="ctr" defTabSz="622300">
            <a:lnSpc>
              <a:spcPct val="90000"/>
            </a:lnSpc>
            <a:spcBef>
              <a:spcPct val="0"/>
            </a:spcBef>
            <a:spcAft>
              <a:spcPct val="35000"/>
            </a:spcAft>
            <a:buNone/>
          </a:pPr>
          <a:r>
            <a:rPr lang="en-US" sz="1400" kern="1200" dirty="0">
              <a:latin typeface="Aptos" panose="020B0004020202020204" pitchFamily="34" charset="0"/>
            </a:rPr>
            <a:t>Similarity comparison includes: complexity, design, manufacturing processes, materials, application and operating environment.</a:t>
          </a:r>
        </a:p>
      </dsp:txBody>
      <dsp:txXfrm>
        <a:off x="2801383" y="4063639"/>
        <a:ext cx="5279804" cy="13054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7BC04-4380-41D0-A612-12932DD2DA3B}">
      <dsp:nvSpPr>
        <dsp:cNvPr id="0" name=""/>
        <dsp:cNvSpPr/>
      </dsp:nvSpPr>
      <dsp:spPr>
        <a:xfrm>
          <a:off x="26" y="142110"/>
          <a:ext cx="11355546"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254000" bIns="179559"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ysClr val="window" lastClr="FFFFFF"/>
              </a:solidFill>
              <a:latin typeface="Arial"/>
              <a:ea typeface="+mn-ea"/>
              <a:cs typeface="+mn-cs"/>
            </a:rPr>
            <a:t>Validate the Criticality</a:t>
          </a:r>
          <a:endParaRPr lang="en-US" sz="1400" kern="1200" dirty="0">
            <a:solidFill>
              <a:sysClr val="window" lastClr="FFFFFF"/>
            </a:solidFill>
            <a:latin typeface="Arial"/>
            <a:ea typeface="+mn-ea"/>
            <a:cs typeface="+mn-cs"/>
          </a:endParaRPr>
        </a:p>
      </dsp:txBody>
      <dsp:txXfrm>
        <a:off x="26" y="424880"/>
        <a:ext cx="11072776" cy="565539"/>
      </dsp:txXfrm>
    </dsp:sp>
    <dsp:sp modelId="{EBA81017-EF20-45FF-9C48-85EEDEF4F171}">
      <dsp:nvSpPr>
        <dsp:cNvPr id="0" name=""/>
        <dsp:cNvSpPr/>
      </dsp:nvSpPr>
      <dsp:spPr>
        <a:xfrm>
          <a:off x="1" y="904543"/>
          <a:ext cx="2293479" cy="1807078"/>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57150" lvl="1" indent="0" algn="l" defTabSz="511175">
            <a:lnSpc>
              <a:spcPct val="90000"/>
            </a:lnSpc>
            <a:spcBef>
              <a:spcPct val="0"/>
            </a:spcBef>
            <a:spcAft>
              <a:spcPct val="15000"/>
            </a:spcAft>
            <a:buNone/>
          </a:pPr>
          <a:r>
            <a:rPr lang="en-US" sz="1150" kern="1200" dirty="0">
              <a:solidFill>
                <a:sysClr val="windowText" lastClr="000000">
                  <a:hueOff val="0"/>
                  <a:satOff val="0"/>
                  <a:lumOff val="0"/>
                  <a:alphaOff val="0"/>
                </a:sysClr>
              </a:solidFill>
              <a:latin typeface="Arial"/>
              <a:ea typeface="+mn-ea"/>
              <a:cs typeface="+mn-cs"/>
            </a:rPr>
            <a:t>Verify criticality of aviation parts and determine </a:t>
          </a:r>
          <a:r>
            <a:rPr lang="en-US" sz="1150" b="1" kern="1200" dirty="0">
              <a:solidFill>
                <a:sysClr val="windowText" lastClr="000000">
                  <a:hueOff val="0"/>
                  <a:satOff val="0"/>
                  <a:lumOff val="0"/>
                  <a:alphaOff val="0"/>
                </a:sysClr>
              </a:solidFill>
              <a:latin typeface="Arial"/>
              <a:ea typeface="+mn-ea"/>
              <a:cs typeface="+mn-cs"/>
            </a:rPr>
            <a:t>if a SAR is required </a:t>
          </a:r>
          <a:r>
            <a:rPr lang="en-US" sz="1150" kern="1200" dirty="0">
              <a:solidFill>
                <a:sysClr val="windowText" lastClr="000000">
                  <a:hueOff val="0"/>
                  <a:satOff val="0"/>
                  <a:lumOff val="0"/>
                  <a:alphaOff val="0"/>
                </a:sysClr>
              </a:solidFill>
              <a:latin typeface="Arial"/>
              <a:ea typeface="+mn-ea"/>
              <a:cs typeface="+mn-cs"/>
            </a:rPr>
            <a:t>and what category, either:</a:t>
          </a:r>
        </a:p>
        <a:p>
          <a:pPr marL="57150" lvl="1" indent="0" algn="l" defTabSz="511175">
            <a:lnSpc>
              <a:spcPct val="90000"/>
            </a:lnSpc>
            <a:spcBef>
              <a:spcPct val="0"/>
            </a:spcBef>
            <a:spcAft>
              <a:spcPct val="15000"/>
            </a:spcAft>
            <a:buNone/>
          </a:pPr>
          <a:r>
            <a:rPr lang="en-US" sz="1150" kern="1200" dirty="0">
              <a:solidFill>
                <a:srgbClr val="FF0000"/>
              </a:solidFill>
              <a:latin typeface="Arial"/>
              <a:ea typeface="+mn-ea"/>
              <a:cs typeface="+mn-cs"/>
            </a:rPr>
            <a:t>CAI &amp; CSI</a:t>
          </a:r>
        </a:p>
        <a:p>
          <a:pPr marL="0" marR="0" lvl="0" indent="0" algn="l" defTabSz="914400" eaLnBrk="1" fontAlgn="auto" latinLnBrk="0" hangingPunct="1">
            <a:lnSpc>
              <a:spcPct val="100000"/>
            </a:lnSpc>
            <a:spcBef>
              <a:spcPts val="0"/>
            </a:spcBef>
            <a:spcAft>
              <a:spcPts val="0"/>
            </a:spcAft>
            <a:buClrTx/>
            <a:buSzTx/>
            <a:buFontTx/>
            <a:buNone/>
            <a:tabLst/>
            <a:defRPr/>
          </a:pPr>
          <a:r>
            <a:rPr lang="en-US" sz="1150" u="sng" kern="1200" dirty="0">
              <a:solidFill>
                <a:sysClr val="windowText" lastClr="000000">
                  <a:hueOff val="0"/>
                  <a:satOff val="0"/>
                  <a:lumOff val="0"/>
                  <a:alphaOff val="0"/>
                </a:sysClr>
              </a:solidFill>
              <a:latin typeface="Arial"/>
              <a:ea typeface="+mn-ea"/>
              <a:cs typeface="+mn-cs"/>
            </a:rPr>
            <a:t>Non-Critical items:</a:t>
          </a:r>
          <a:r>
            <a:rPr lang="en-US" sz="1150" u="none" kern="1200" dirty="0">
              <a:solidFill>
                <a:sysClr val="windowText" lastClr="000000">
                  <a:hueOff val="0"/>
                  <a:satOff val="0"/>
                  <a:lumOff val="0"/>
                  <a:alphaOff val="0"/>
                </a:sysClr>
              </a:solidFill>
              <a:latin typeface="Arial"/>
              <a:ea typeface="+mn-ea"/>
              <a:cs typeface="+mn-cs"/>
            </a:rPr>
            <a:t> </a:t>
          </a:r>
          <a:r>
            <a:rPr lang="en-US" sz="1150" b="1" u="none" kern="1200" dirty="0">
              <a:solidFill>
                <a:sysClr val="windowText" lastClr="000000">
                  <a:hueOff val="0"/>
                  <a:satOff val="0"/>
                  <a:lumOff val="0"/>
                  <a:alphaOff val="0"/>
                </a:sysClr>
              </a:solidFill>
              <a:latin typeface="Arial"/>
              <a:ea typeface="+mn-ea"/>
              <a:cs typeface="+mn-cs"/>
            </a:rPr>
            <a:t>do not </a:t>
          </a:r>
        </a:p>
        <a:p>
          <a:pPr marL="0" marR="0" lvl="0" indent="0" algn="l" defTabSz="914400" eaLnBrk="1" fontAlgn="auto" latinLnBrk="0" hangingPunct="1">
            <a:lnSpc>
              <a:spcPct val="100000"/>
            </a:lnSpc>
            <a:spcBef>
              <a:spcPts val="0"/>
            </a:spcBef>
            <a:spcAft>
              <a:spcPts val="0"/>
            </a:spcAft>
            <a:buClrTx/>
            <a:buSzTx/>
            <a:buFontTx/>
            <a:buNone/>
            <a:tabLst/>
            <a:defRPr/>
          </a:pPr>
          <a:r>
            <a:rPr lang="en-US" sz="1150" b="1" kern="1200" dirty="0">
              <a:solidFill>
                <a:sysClr val="windowText" lastClr="000000">
                  <a:hueOff val="0"/>
                  <a:satOff val="0"/>
                  <a:lumOff val="0"/>
                  <a:alphaOff val="0"/>
                </a:sysClr>
              </a:solidFill>
              <a:latin typeface="Arial"/>
              <a:ea typeface="+mn-ea"/>
              <a:cs typeface="+mn-cs"/>
            </a:rPr>
            <a:t>require Source Qualification</a:t>
          </a:r>
        </a:p>
      </dsp:txBody>
      <dsp:txXfrm>
        <a:off x="1" y="904543"/>
        <a:ext cx="2293479" cy="1807078"/>
      </dsp:txXfrm>
    </dsp:sp>
    <dsp:sp modelId="{C36A2FF7-0E8C-4C9D-AE58-A546F8BFEF1C}">
      <dsp:nvSpPr>
        <dsp:cNvPr id="0" name=""/>
        <dsp:cNvSpPr/>
      </dsp:nvSpPr>
      <dsp:spPr>
        <a:xfrm>
          <a:off x="2270733" y="519003"/>
          <a:ext cx="9084839"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254000" bIns="179559"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ysClr val="window" lastClr="FFFFFF"/>
              </a:solidFill>
              <a:latin typeface="Arial"/>
              <a:ea typeface="+mn-ea"/>
              <a:cs typeface="+mn-cs"/>
            </a:rPr>
            <a:t>Validate Technical Data Package</a:t>
          </a:r>
          <a:endParaRPr lang="en-US" sz="1400" kern="1200" dirty="0">
            <a:solidFill>
              <a:sysClr val="window" lastClr="FFFFFF"/>
            </a:solidFill>
            <a:latin typeface="Arial"/>
            <a:ea typeface="+mn-ea"/>
            <a:cs typeface="+mn-cs"/>
          </a:endParaRPr>
        </a:p>
      </dsp:txBody>
      <dsp:txXfrm>
        <a:off x="2270733" y="801773"/>
        <a:ext cx="8802069" cy="565539"/>
      </dsp:txXfrm>
    </dsp:sp>
    <dsp:sp modelId="{141A754B-5E30-4C4B-8DCC-CF7B2F00FAD0}">
      <dsp:nvSpPr>
        <dsp:cNvPr id="0" name=""/>
        <dsp:cNvSpPr/>
      </dsp:nvSpPr>
      <dsp:spPr>
        <a:xfrm>
          <a:off x="2268409" y="1256584"/>
          <a:ext cx="2392761" cy="1792804"/>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0" indent="0" algn="l" defTabSz="511175">
            <a:lnSpc>
              <a:spcPct val="90000"/>
            </a:lnSpc>
            <a:spcBef>
              <a:spcPct val="0"/>
            </a:spcBef>
            <a:spcAft>
              <a:spcPct val="35000"/>
            </a:spcAft>
            <a:buNone/>
          </a:pPr>
          <a:r>
            <a:rPr lang="en-US" sz="1150" kern="1200" dirty="0">
              <a:solidFill>
                <a:sysClr val="windowText" lastClr="000000">
                  <a:hueOff val="0"/>
                  <a:satOff val="0"/>
                  <a:lumOff val="0"/>
                  <a:alphaOff val="0"/>
                </a:sysClr>
              </a:solidFill>
              <a:latin typeface="Arial"/>
              <a:ea typeface="+mn-ea"/>
              <a:cs typeface="+mn-cs"/>
            </a:rPr>
            <a:t>Verify complete TDP including:</a:t>
          </a:r>
        </a:p>
        <a:p>
          <a:pPr marL="0" lvl="0" indent="0" algn="l" defTabSz="511175">
            <a:lnSpc>
              <a:spcPct val="90000"/>
            </a:lnSpc>
            <a:spcBef>
              <a:spcPct val="0"/>
            </a:spcBef>
            <a:spcAft>
              <a:spcPct val="35000"/>
            </a:spcAft>
            <a:buNone/>
          </a:pPr>
          <a:r>
            <a:rPr lang="en-US" sz="1150" kern="1200" dirty="0">
              <a:solidFill>
                <a:sysClr val="windowText" lastClr="000000">
                  <a:hueOff val="0"/>
                  <a:satOff val="0"/>
                  <a:lumOff val="0"/>
                  <a:alphaOff val="0"/>
                </a:sysClr>
              </a:solidFill>
              <a:latin typeface="Arial"/>
              <a:ea typeface="+mn-ea"/>
              <a:cs typeface="+mn-cs"/>
            </a:rPr>
            <a:t>All sub-component drawings, OEM specifications</a:t>
          </a:r>
        </a:p>
        <a:p>
          <a:pPr marL="57150" lvl="1" indent="-57150" algn="l" defTabSz="511175">
            <a:lnSpc>
              <a:spcPct val="90000"/>
            </a:lnSpc>
            <a:spcBef>
              <a:spcPct val="0"/>
            </a:spcBef>
            <a:spcAft>
              <a:spcPct val="15000"/>
            </a:spcAft>
            <a:buChar char="•"/>
          </a:pPr>
          <a:r>
            <a:rPr lang="en-US" sz="1150" kern="1200" dirty="0">
              <a:solidFill>
                <a:sysClr val="windowText" lastClr="000000">
                  <a:hueOff val="0"/>
                  <a:satOff val="0"/>
                  <a:lumOff val="0"/>
                  <a:alphaOff val="0"/>
                </a:sysClr>
              </a:solidFill>
              <a:latin typeface="Arial"/>
              <a:ea typeface="+mn-ea"/>
              <a:cs typeface="+mn-cs"/>
            </a:rPr>
            <a:t>Ensure data is </a:t>
          </a:r>
          <a:r>
            <a:rPr lang="en-US" sz="1150" b="1" kern="1200" dirty="0">
              <a:solidFill>
                <a:sysClr val="windowText" lastClr="000000">
                  <a:hueOff val="0"/>
                  <a:satOff val="0"/>
                  <a:lumOff val="0"/>
                  <a:alphaOff val="0"/>
                </a:sysClr>
              </a:solidFill>
              <a:latin typeface="Arial"/>
              <a:ea typeface="+mn-ea"/>
              <a:cs typeface="+mn-cs"/>
            </a:rPr>
            <a:t>free of any source control </a:t>
          </a:r>
          <a:r>
            <a:rPr lang="en-US" sz="1150" kern="1200" dirty="0">
              <a:solidFill>
                <a:sysClr val="windowText" lastClr="000000">
                  <a:hueOff val="0"/>
                  <a:satOff val="0"/>
                  <a:lumOff val="0"/>
                  <a:alphaOff val="0"/>
                </a:sysClr>
              </a:solidFill>
              <a:latin typeface="Arial"/>
              <a:ea typeface="+mn-ea"/>
              <a:cs typeface="+mn-cs"/>
            </a:rPr>
            <a:t>or vender control statements</a:t>
          </a:r>
        </a:p>
        <a:p>
          <a:pPr marL="57150" lvl="1" indent="-57150" algn="l" defTabSz="511175">
            <a:lnSpc>
              <a:spcPct val="90000"/>
            </a:lnSpc>
            <a:spcBef>
              <a:spcPct val="0"/>
            </a:spcBef>
            <a:spcAft>
              <a:spcPct val="15000"/>
            </a:spcAft>
            <a:buChar char="•"/>
          </a:pPr>
          <a:r>
            <a:rPr lang="en-US" sz="1150" kern="1200" dirty="0">
              <a:solidFill>
                <a:sysClr val="windowText" lastClr="000000">
                  <a:hueOff val="0"/>
                  <a:satOff val="0"/>
                  <a:lumOff val="0"/>
                  <a:alphaOff val="0"/>
                </a:sysClr>
              </a:solidFill>
              <a:latin typeface="Arial"/>
              <a:ea typeface="+mn-ea"/>
              <a:cs typeface="+mn-cs"/>
            </a:rPr>
            <a:t>Verify Distribution Statements for government release requirements</a:t>
          </a:r>
        </a:p>
      </dsp:txBody>
      <dsp:txXfrm>
        <a:off x="2268409" y="1256584"/>
        <a:ext cx="2392761" cy="1792804"/>
      </dsp:txXfrm>
    </dsp:sp>
    <dsp:sp modelId="{DAE160C4-FCF7-4372-AF9E-C5318DF91731}">
      <dsp:nvSpPr>
        <dsp:cNvPr id="0" name=""/>
        <dsp:cNvSpPr/>
      </dsp:nvSpPr>
      <dsp:spPr>
        <a:xfrm>
          <a:off x="4646533" y="895896"/>
          <a:ext cx="6709039"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254000" bIns="179559" numCol="1" spcCol="1270" anchor="ctr" anchorCtr="0">
          <a:noAutofit/>
        </a:bodyPr>
        <a:lstStyle/>
        <a:p>
          <a:pPr marL="0" lvl="0" indent="0" algn="l" defTabSz="577850">
            <a:lnSpc>
              <a:spcPct val="90000"/>
            </a:lnSpc>
            <a:spcBef>
              <a:spcPct val="0"/>
            </a:spcBef>
            <a:spcAft>
              <a:spcPct val="35000"/>
            </a:spcAft>
            <a:buNone/>
          </a:pPr>
          <a:r>
            <a:rPr lang="en-US" sz="1300" b="1" kern="1200" dirty="0">
              <a:solidFill>
                <a:sysClr val="window" lastClr="FFFFFF"/>
              </a:solidFill>
              <a:latin typeface="Arial"/>
              <a:ea typeface="+mn-ea"/>
              <a:cs typeface="+mn-cs"/>
            </a:rPr>
            <a:t>Assisting Integrated Weapons System Team (IWST)</a:t>
          </a:r>
          <a:endParaRPr lang="en-US" sz="1300" kern="1200" dirty="0">
            <a:solidFill>
              <a:sysClr val="window" lastClr="FFFFFF"/>
            </a:solidFill>
            <a:latin typeface="Arial"/>
            <a:ea typeface="+mn-ea"/>
            <a:cs typeface="+mn-cs"/>
          </a:endParaRPr>
        </a:p>
      </dsp:txBody>
      <dsp:txXfrm>
        <a:off x="4646533" y="1178666"/>
        <a:ext cx="6426269" cy="565539"/>
      </dsp:txXfrm>
    </dsp:sp>
    <dsp:sp modelId="{6DE8B9D6-E8AA-41EA-AB31-3AAD83AD9E0A}">
      <dsp:nvSpPr>
        <dsp:cNvPr id="0" name=""/>
        <dsp:cNvSpPr/>
      </dsp:nvSpPr>
      <dsp:spPr>
        <a:xfrm>
          <a:off x="4643737" y="1641923"/>
          <a:ext cx="3000756" cy="1797033"/>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0" indent="0" algn="l" defTabSz="511175">
            <a:lnSpc>
              <a:spcPct val="90000"/>
            </a:lnSpc>
            <a:spcBef>
              <a:spcPct val="0"/>
            </a:spcBef>
            <a:spcAft>
              <a:spcPct val="35000"/>
            </a:spcAft>
            <a:buFont typeface="Arial" panose="020B0604020202020204" pitchFamily="34" charset="0"/>
            <a:buNone/>
          </a:pPr>
          <a:r>
            <a:rPr lang="en-US" sz="1150" kern="1200" dirty="0">
              <a:solidFill>
                <a:sysClr val="windowText" lastClr="000000">
                  <a:hueOff val="0"/>
                  <a:satOff val="0"/>
                  <a:lumOff val="0"/>
                  <a:alphaOff val="0"/>
                </a:sysClr>
              </a:solidFill>
              <a:latin typeface="Arial"/>
              <a:ea typeface="+mn-ea"/>
              <a:cs typeface="+mn-cs"/>
            </a:rPr>
            <a:t>Engage with IWST to validate open solicitations &amp; Sources Sought notifications (i.e. ability to breakout) </a:t>
          </a:r>
        </a:p>
        <a:p>
          <a:pPr marL="0" lvl="0" indent="0" algn="l" defTabSz="511175">
            <a:lnSpc>
              <a:spcPct val="90000"/>
            </a:lnSpc>
            <a:spcBef>
              <a:spcPct val="0"/>
            </a:spcBef>
            <a:spcAft>
              <a:spcPct val="35000"/>
            </a:spcAft>
            <a:buFont typeface="Arial" panose="020B0604020202020204" pitchFamily="34" charset="0"/>
            <a:buNone/>
          </a:pPr>
          <a:r>
            <a:rPr lang="en-US" sz="1150" b="1" kern="1200" dirty="0">
              <a:solidFill>
                <a:sysClr val="windowText" lastClr="000000">
                  <a:hueOff val="0"/>
                  <a:satOff val="0"/>
                  <a:lumOff val="0"/>
                  <a:alphaOff val="0"/>
                </a:sysClr>
              </a:solidFill>
              <a:latin typeface="Arial"/>
              <a:ea typeface="+mn-ea"/>
              <a:cs typeface="+mn-cs"/>
            </a:rPr>
            <a:t>Verify demand (as required)</a:t>
          </a:r>
        </a:p>
        <a:p>
          <a:pPr marL="0" lvl="0" indent="0" algn="l" defTabSz="511175">
            <a:lnSpc>
              <a:spcPct val="90000"/>
            </a:lnSpc>
            <a:spcBef>
              <a:spcPct val="0"/>
            </a:spcBef>
            <a:spcAft>
              <a:spcPct val="35000"/>
            </a:spcAft>
            <a:buFont typeface="Arial" panose="020B0604020202020204" pitchFamily="34" charset="0"/>
            <a:buNone/>
          </a:pPr>
          <a:r>
            <a:rPr lang="en-US" sz="1150" kern="1200" dirty="0">
              <a:solidFill>
                <a:sysClr val="windowText" lastClr="000000">
                  <a:hueOff val="0"/>
                  <a:satOff val="0"/>
                  <a:lumOff val="0"/>
                  <a:alphaOff val="0"/>
                </a:sysClr>
              </a:solidFill>
              <a:latin typeface="Arial"/>
              <a:ea typeface="+mn-ea"/>
              <a:cs typeface="+mn-cs"/>
            </a:rPr>
            <a:t>Inform the IWST of a possible second source for additional competition</a:t>
          </a:r>
        </a:p>
        <a:p>
          <a:pPr marL="0" lvl="0" indent="0" algn="l" defTabSz="511175">
            <a:lnSpc>
              <a:spcPct val="90000"/>
            </a:lnSpc>
            <a:spcBef>
              <a:spcPct val="0"/>
            </a:spcBef>
            <a:spcAft>
              <a:spcPct val="35000"/>
            </a:spcAft>
            <a:buFont typeface="Arial" panose="020B0604020202020204" pitchFamily="34" charset="0"/>
            <a:buNone/>
          </a:pPr>
          <a:r>
            <a:rPr lang="en-US" sz="1150" kern="1200" dirty="0">
              <a:solidFill>
                <a:sysClr val="windowText" lastClr="000000">
                  <a:hueOff val="0"/>
                  <a:satOff val="0"/>
                  <a:lumOff val="0"/>
                  <a:alphaOff val="0"/>
                </a:sysClr>
              </a:solidFill>
              <a:latin typeface="Arial"/>
              <a:ea typeface="+mn-ea"/>
              <a:cs typeface="+mn-cs"/>
            </a:rPr>
            <a:t>Approve additional capability when additional source of supply requirements apply</a:t>
          </a:r>
        </a:p>
      </dsp:txBody>
      <dsp:txXfrm>
        <a:off x="4643737" y="1641923"/>
        <a:ext cx="3000756" cy="1797033"/>
      </dsp:txXfrm>
    </dsp:sp>
    <dsp:sp modelId="{831730B5-E2F5-4904-868E-5BD9D4F8B437}">
      <dsp:nvSpPr>
        <dsp:cNvPr id="0" name=""/>
        <dsp:cNvSpPr/>
      </dsp:nvSpPr>
      <dsp:spPr>
        <a:xfrm>
          <a:off x="7604557" y="1272789"/>
          <a:ext cx="3751015" cy="1131079"/>
        </a:xfrm>
        <a:prstGeom prst="rightArrow">
          <a:avLst>
            <a:gd name="adj1" fmla="val 50000"/>
            <a:gd name="adj2" fmla="val 50000"/>
          </a:avLst>
        </a:prstGeom>
        <a:solidFill>
          <a:srgbClr val="004B8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254000" bIns="179559" numCol="1" spcCol="1270" anchor="ctr" anchorCtr="0">
          <a:noAutofit/>
        </a:bodyPr>
        <a:lstStyle/>
        <a:p>
          <a:pPr marL="0" lvl="0" indent="0" algn="l" defTabSz="577850">
            <a:lnSpc>
              <a:spcPct val="90000"/>
            </a:lnSpc>
            <a:spcBef>
              <a:spcPct val="0"/>
            </a:spcBef>
            <a:spcAft>
              <a:spcPct val="35000"/>
            </a:spcAft>
            <a:buNone/>
          </a:pPr>
          <a:r>
            <a:rPr lang="en-US" sz="1300" b="1" kern="1200" dirty="0">
              <a:solidFill>
                <a:sysClr val="window" lastClr="FFFFFF"/>
              </a:solidFill>
              <a:latin typeface="Arial"/>
              <a:ea typeface="+mn-ea"/>
              <a:cs typeface="+mn-cs"/>
            </a:rPr>
            <a:t>Vendor SAR support </a:t>
          </a:r>
          <a:endParaRPr lang="en-US" sz="1300" kern="1200" dirty="0">
            <a:solidFill>
              <a:sysClr val="window" lastClr="FFFFFF"/>
            </a:solidFill>
            <a:latin typeface="Arial"/>
            <a:ea typeface="+mn-ea"/>
            <a:cs typeface="+mn-cs"/>
          </a:endParaRPr>
        </a:p>
      </dsp:txBody>
      <dsp:txXfrm>
        <a:off x="7604557" y="1555559"/>
        <a:ext cx="3468245" cy="565539"/>
      </dsp:txXfrm>
    </dsp:sp>
    <dsp:sp modelId="{1C88A77B-2B71-49A3-9A33-9CA1D53A05C9}">
      <dsp:nvSpPr>
        <dsp:cNvPr id="0" name=""/>
        <dsp:cNvSpPr/>
      </dsp:nvSpPr>
      <dsp:spPr>
        <a:xfrm>
          <a:off x="7598339" y="2021666"/>
          <a:ext cx="3201018" cy="1652950"/>
        </a:xfrm>
        <a:prstGeom prst="rect">
          <a:avLst/>
        </a:prstGeom>
        <a:solidFill>
          <a:sysClr val="window" lastClr="FFFFFF">
            <a:hueOff val="0"/>
            <a:satOff val="0"/>
            <a:lumOff val="0"/>
            <a:alphaOff val="0"/>
          </a:sysClr>
        </a:solidFill>
        <a:ln w="6350" cap="flat" cmpd="sng" algn="ctr">
          <a:solidFill>
            <a:schemeClr val="tx2">
              <a:lumMod val="7500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0" indent="0" algn="l" defTabSz="511175">
            <a:lnSpc>
              <a:spcPct val="90000"/>
            </a:lnSpc>
            <a:spcBef>
              <a:spcPct val="0"/>
            </a:spcBef>
            <a:spcAft>
              <a:spcPct val="35000"/>
            </a:spcAft>
            <a:buNone/>
          </a:pPr>
          <a:r>
            <a:rPr lang="en-US" sz="1150" b="1" kern="1200" dirty="0">
              <a:solidFill>
                <a:sysClr val="windowText" lastClr="000000">
                  <a:hueOff val="0"/>
                  <a:satOff val="0"/>
                  <a:lumOff val="0"/>
                  <a:alphaOff val="0"/>
                </a:sysClr>
              </a:solidFill>
              <a:latin typeface="Arial"/>
              <a:ea typeface="+mn-ea"/>
              <a:cs typeface="+mn-cs"/>
            </a:rPr>
            <a:t>Reengage</a:t>
          </a:r>
          <a:r>
            <a:rPr lang="en-US" sz="1150" kern="1200" dirty="0">
              <a:solidFill>
                <a:sysClr val="windowText" lastClr="000000">
                  <a:hueOff val="0"/>
                  <a:satOff val="0"/>
                  <a:lumOff val="0"/>
                  <a:alphaOff val="0"/>
                </a:sysClr>
              </a:solidFill>
              <a:latin typeface="Arial"/>
              <a:ea typeface="+mn-ea"/>
              <a:cs typeface="+mn-cs"/>
            </a:rPr>
            <a:t> with the potential source and provide all the information obtained during the internal process</a:t>
          </a:r>
        </a:p>
        <a:p>
          <a:pPr marL="0" lvl="0" indent="0" algn="l" defTabSz="511175">
            <a:lnSpc>
              <a:spcPct val="90000"/>
            </a:lnSpc>
            <a:spcBef>
              <a:spcPct val="0"/>
            </a:spcBef>
            <a:spcAft>
              <a:spcPct val="35000"/>
            </a:spcAft>
            <a:buNone/>
          </a:pPr>
          <a:r>
            <a:rPr lang="en-US" sz="1150" kern="1200" dirty="0">
              <a:solidFill>
                <a:sysClr val="windowText" lastClr="000000">
                  <a:hueOff val="0"/>
                  <a:satOff val="0"/>
                  <a:lumOff val="0"/>
                  <a:alphaOff val="0"/>
                </a:sysClr>
              </a:solidFill>
              <a:latin typeface="Arial"/>
              <a:ea typeface="+mn-ea"/>
              <a:cs typeface="+mn-cs"/>
            </a:rPr>
            <a:t>Provide insight on the Navy SAR process which includes the </a:t>
          </a:r>
          <a:r>
            <a:rPr lang="en-US" sz="1150" b="1" kern="1200" dirty="0">
              <a:solidFill>
                <a:sysClr val="windowText" lastClr="000000">
                  <a:hueOff val="0"/>
                  <a:satOff val="0"/>
                  <a:lumOff val="0"/>
                  <a:alphaOff val="0"/>
                </a:sysClr>
              </a:solidFill>
              <a:latin typeface="Arial"/>
              <a:ea typeface="+mn-ea"/>
              <a:cs typeface="+mn-cs"/>
            </a:rPr>
            <a:t>latest Navy SAR brochure</a:t>
          </a:r>
        </a:p>
        <a:p>
          <a:pPr marL="0" lvl="0" indent="0" algn="l" defTabSz="511175">
            <a:lnSpc>
              <a:spcPct val="90000"/>
            </a:lnSpc>
            <a:spcBef>
              <a:spcPct val="0"/>
            </a:spcBef>
            <a:spcAft>
              <a:spcPct val="35000"/>
            </a:spcAft>
            <a:buNone/>
          </a:pPr>
          <a:r>
            <a:rPr lang="en-US" sz="1150" kern="1200" dirty="0">
              <a:solidFill>
                <a:sysClr val="windowText" lastClr="000000">
                  <a:hueOff val="0"/>
                  <a:satOff val="0"/>
                  <a:lumOff val="0"/>
                  <a:alphaOff val="0"/>
                </a:sysClr>
              </a:solidFill>
              <a:latin typeface="Arial"/>
              <a:ea typeface="+mn-ea"/>
              <a:cs typeface="+mn-cs"/>
            </a:rPr>
            <a:t>Deliver guidance on appropriate SAR Category</a:t>
          </a:r>
        </a:p>
        <a:p>
          <a:pPr marL="0" lvl="0" indent="0" algn="l" defTabSz="511175">
            <a:lnSpc>
              <a:spcPct val="90000"/>
            </a:lnSpc>
            <a:spcBef>
              <a:spcPct val="0"/>
            </a:spcBef>
            <a:spcAft>
              <a:spcPct val="35000"/>
            </a:spcAft>
            <a:buNone/>
          </a:pPr>
          <a:r>
            <a:rPr lang="en-US" sz="1150" b="1" kern="1200" dirty="0">
              <a:solidFill>
                <a:sysClr val="windowText" lastClr="000000">
                  <a:hueOff val="0"/>
                  <a:satOff val="0"/>
                  <a:lumOff val="0"/>
                  <a:alphaOff val="0"/>
                </a:sysClr>
              </a:solidFill>
              <a:latin typeface="Arial"/>
              <a:ea typeface="+mn-ea"/>
              <a:cs typeface="+mn-cs"/>
            </a:rPr>
            <a:t>Answer questions </a:t>
          </a:r>
          <a:r>
            <a:rPr lang="en-US" sz="1150" kern="1200" dirty="0">
              <a:solidFill>
                <a:sysClr val="windowText" lastClr="000000">
                  <a:hueOff val="0"/>
                  <a:satOff val="0"/>
                  <a:lumOff val="0"/>
                  <a:alphaOff val="0"/>
                </a:sysClr>
              </a:solidFill>
              <a:latin typeface="Arial"/>
              <a:ea typeface="+mn-ea"/>
              <a:cs typeface="+mn-cs"/>
            </a:rPr>
            <a:t>on SAR Checklist Criteria</a:t>
          </a:r>
        </a:p>
        <a:p>
          <a:pPr marL="0" lvl="0" indent="0" algn="l" defTabSz="511175">
            <a:lnSpc>
              <a:spcPct val="90000"/>
            </a:lnSpc>
            <a:spcBef>
              <a:spcPct val="0"/>
            </a:spcBef>
            <a:spcAft>
              <a:spcPct val="35000"/>
            </a:spcAft>
            <a:buNone/>
          </a:pPr>
          <a:r>
            <a:rPr lang="en-US" sz="1150" kern="1200" dirty="0">
              <a:solidFill>
                <a:sysClr val="windowText" lastClr="000000">
                  <a:hueOff val="0"/>
                  <a:satOff val="0"/>
                  <a:lumOff val="0"/>
                  <a:alphaOff val="0"/>
                </a:sysClr>
              </a:solidFill>
              <a:latin typeface="Arial"/>
              <a:ea typeface="+mn-ea"/>
              <a:cs typeface="+mn-cs"/>
            </a:rPr>
            <a:t>Forward to appropriate NAVAIR Technical Authority for Final Approval (CSI only)</a:t>
          </a:r>
        </a:p>
      </dsp:txBody>
      <dsp:txXfrm>
        <a:off x="7598339" y="2021666"/>
        <a:ext cx="3201018" cy="165295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8/13/2026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8/13/2026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EA448-15F0-4CF8-BB08-0E1E198E2EAF}" type="slidenum">
              <a:rPr lang="en-US" smtClean="0"/>
              <a:t>7</a:t>
            </a:fld>
            <a:endParaRPr lang="en-US"/>
          </a:p>
        </p:txBody>
      </p:sp>
    </p:spTree>
    <p:extLst>
      <p:ext uri="{BB962C8B-B14F-4D97-AF65-F5344CB8AC3E}">
        <p14:creationId xmlns:p14="http://schemas.microsoft.com/office/powerpoint/2010/main" val="2392301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Theo – Talk as long as you want on this slide, detail can be dependent on whatever message the ops code is broadcasting</a:t>
            </a:r>
          </a:p>
        </p:txBody>
      </p:sp>
      <p:sp>
        <p:nvSpPr>
          <p:cNvPr id="4" name="Slide Number Placeholder 3"/>
          <p:cNvSpPr>
            <a:spLocks noGrp="1"/>
          </p:cNvSpPr>
          <p:nvPr>
            <p:ph type="sldNum" sz="quarter" idx="5"/>
          </p:nvPr>
        </p:nvSpPr>
        <p:spPr/>
        <p:txBody>
          <a:bodyPr/>
          <a:lstStyle/>
          <a:p>
            <a:fld id="{6BFEA448-15F0-4CF8-BB08-0E1E198E2EAF}" type="slidenum">
              <a:rPr lang="en-US" smtClean="0"/>
              <a:t>26</a:t>
            </a:fld>
            <a:endParaRPr lang="en-US"/>
          </a:p>
        </p:txBody>
      </p:sp>
    </p:spTree>
    <p:extLst>
      <p:ext uri="{BB962C8B-B14F-4D97-AF65-F5344CB8AC3E}">
        <p14:creationId xmlns:p14="http://schemas.microsoft.com/office/powerpoint/2010/main" val="4104150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answers the yes/no question of will some sort of engineering approval be required, and tee’s up the appropriate pathway to achieve that approval. </a:t>
            </a:r>
          </a:p>
        </p:txBody>
      </p:sp>
      <p:sp>
        <p:nvSpPr>
          <p:cNvPr id="4" name="Slide Number Placeholder 3"/>
          <p:cNvSpPr>
            <a:spLocks noGrp="1"/>
          </p:cNvSpPr>
          <p:nvPr>
            <p:ph type="sldNum" sz="quarter" idx="5"/>
          </p:nvPr>
        </p:nvSpPr>
        <p:spPr/>
        <p:txBody>
          <a:bodyPr/>
          <a:lstStyle/>
          <a:p>
            <a:fld id="{6BFEA448-15F0-4CF8-BB08-0E1E198E2EAF}" type="slidenum">
              <a:rPr lang="en-US" smtClean="0"/>
              <a:t>27</a:t>
            </a:fld>
            <a:endParaRPr lang="en-US"/>
          </a:p>
        </p:txBody>
      </p:sp>
    </p:spTree>
    <p:extLst>
      <p:ext uri="{BB962C8B-B14F-4D97-AF65-F5344CB8AC3E}">
        <p14:creationId xmlns:p14="http://schemas.microsoft.com/office/powerpoint/2010/main" val="124439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latin typeface="Aptos" panose="020B0004020202020204" pitchFamily="34" charset="0"/>
              </a:rPr>
              <a:t>What are the other Categories?</a:t>
            </a:r>
          </a:p>
          <a:p>
            <a:pPr lvl="0"/>
            <a:endParaRPr lang="en-US" sz="1200" dirty="0">
              <a:latin typeface="Aptos" panose="020B0004020202020204" pitchFamily="34" charset="0"/>
            </a:endParaRPr>
          </a:p>
          <a:p>
            <a:pPr lvl="0"/>
            <a:r>
              <a:rPr lang="en-US" sz="1200" dirty="0">
                <a:latin typeface="Aptos" panose="020B0004020202020204" pitchFamily="34" charset="0"/>
              </a:rPr>
              <a:t>Category III – New Manufacture of Item - </a:t>
            </a:r>
            <a:r>
              <a:rPr lang="en-US" sz="1200" u="sng" dirty="0">
                <a:latin typeface="Aptos" panose="020B0004020202020204" pitchFamily="34" charset="0"/>
              </a:rPr>
              <a:t>will not be reviewed </a:t>
            </a:r>
            <a:r>
              <a:rPr lang="en-US" sz="1200" dirty="0">
                <a:latin typeface="Aptos" panose="020B0004020202020204" pitchFamily="34" charset="0"/>
              </a:rPr>
              <a:t>by the NAVSUP. </a:t>
            </a:r>
          </a:p>
          <a:p>
            <a:pPr lvl="0"/>
            <a:endParaRPr lang="en-US" sz="1200" dirty="0">
              <a:latin typeface="Aptos" panose="020B0004020202020204" pitchFamily="34" charset="0"/>
            </a:endParaRPr>
          </a:p>
          <a:p>
            <a:pPr lvl="0"/>
            <a:r>
              <a:rPr lang="en-US" sz="1200" dirty="0">
                <a:latin typeface="Aptos" panose="020B0004020202020204" pitchFamily="34" charset="0"/>
              </a:rPr>
              <a:t>Category IV – Alternate Item (Reverse Engineering) - will </a:t>
            </a:r>
            <a:r>
              <a:rPr lang="en-US" sz="1200" u="sng" dirty="0">
                <a:latin typeface="Aptos" panose="020B0004020202020204" pitchFamily="34" charset="0"/>
              </a:rPr>
              <a:t>not be reviewed</a:t>
            </a:r>
            <a:r>
              <a:rPr lang="en-US" sz="1200" dirty="0">
                <a:latin typeface="Aptos" panose="020B0004020202020204" pitchFamily="34" charset="0"/>
              </a:rPr>
              <a:t> unless the Navy has </a:t>
            </a:r>
            <a:r>
              <a:rPr lang="en-US" sz="1200" i="1" dirty="0">
                <a:latin typeface="Aptos" panose="020B0004020202020204" pitchFamily="34" charset="0"/>
              </a:rPr>
              <a:t>specifically requested </a:t>
            </a:r>
            <a:r>
              <a:rPr lang="en-US" sz="1200" dirty="0">
                <a:latin typeface="Aptos" panose="020B0004020202020204" pitchFamily="34" charset="0"/>
              </a:rPr>
              <a:t>a reverse engineering effort</a:t>
            </a:r>
            <a:r>
              <a:rPr lang="en-US" sz="1600" dirty="0">
                <a:latin typeface="Aptos" panose="020B00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6BFEA448-15F0-4CF8-BB08-0E1E198E2EAF}" type="slidenum">
              <a:rPr lang="en-US" smtClean="0"/>
              <a:t>28</a:t>
            </a:fld>
            <a:endParaRPr lang="en-US"/>
          </a:p>
        </p:txBody>
      </p:sp>
    </p:spTree>
    <p:extLst>
      <p:ext uri="{BB962C8B-B14F-4D97-AF65-F5344CB8AC3E}">
        <p14:creationId xmlns:p14="http://schemas.microsoft.com/office/powerpoint/2010/main" val="1498608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Continuation from the previous slide about engineering approval, if Non-Critical, no approval. If CAI or CSI, then approval required. Fundamentally, criticality determinations boils down to the consequence of failure (not probability); CAIs are essential to weapon system performance, whereas CSI could cause critical failure/loss of life. </a:t>
            </a:r>
          </a:p>
        </p:txBody>
      </p:sp>
      <p:sp>
        <p:nvSpPr>
          <p:cNvPr id="4" name="Slide Number Placeholder 3"/>
          <p:cNvSpPr>
            <a:spLocks noGrp="1"/>
          </p:cNvSpPr>
          <p:nvPr>
            <p:ph type="sldNum" sz="quarter" idx="5"/>
          </p:nvPr>
        </p:nvSpPr>
        <p:spPr/>
        <p:txBody>
          <a:bodyPr/>
          <a:lstStyle/>
          <a:p>
            <a:fld id="{6BFEA448-15F0-4CF8-BB08-0E1E198E2EAF}" type="slidenum">
              <a:rPr lang="en-US" smtClean="0"/>
              <a:t>29</a:t>
            </a:fld>
            <a:endParaRPr lang="en-US"/>
          </a:p>
        </p:txBody>
      </p:sp>
    </p:spTree>
    <p:extLst>
      <p:ext uri="{BB962C8B-B14F-4D97-AF65-F5344CB8AC3E}">
        <p14:creationId xmlns:p14="http://schemas.microsoft.com/office/powerpoint/2010/main" val="2038036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Foot stomp, repeat this as many times as you can - Work with the KO, notify N23 of effort to achieve NAVSEA ISEA qualification.</a:t>
            </a:r>
          </a:p>
          <a:p>
            <a:r>
              <a:rPr lang="en-US" dirty="0"/>
              <a:t>Acronyms: NSEP SMIC – Navy Special Emphasis Program, Special Material Identification Code</a:t>
            </a:r>
          </a:p>
        </p:txBody>
      </p:sp>
      <p:sp>
        <p:nvSpPr>
          <p:cNvPr id="4" name="Slide Number Placeholder 3"/>
          <p:cNvSpPr>
            <a:spLocks noGrp="1"/>
          </p:cNvSpPr>
          <p:nvPr>
            <p:ph type="sldNum" sz="quarter" idx="5"/>
          </p:nvPr>
        </p:nvSpPr>
        <p:spPr/>
        <p:txBody>
          <a:bodyPr/>
          <a:lstStyle/>
          <a:p>
            <a:fld id="{6BFEA448-15F0-4CF8-BB08-0E1E198E2EAF}" type="slidenum">
              <a:rPr lang="en-US" smtClean="0"/>
              <a:t>30</a:t>
            </a:fld>
            <a:endParaRPr lang="en-US"/>
          </a:p>
        </p:txBody>
      </p:sp>
    </p:spTree>
    <p:extLst>
      <p:ext uri="{BB962C8B-B14F-4D97-AF65-F5344CB8AC3E}">
        <p14:creationId xmlns:p14="http://schemas.microsoft.com/office/powerpoint/2010/main" val="3036619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Unsolicited SAR Submission: If a vendor inquires about submitting a SAR for a component without an active solicitation, expect this level of support from N23. </a:t>
            </a:r>
          </a:p>
          <a:p>
            <a:r>
              <a:rPr lang="en-US" dirty="0"/>
              <a:t>Assisting the IWST: We will determine what the USN sustainment strategy (as there is no open solicitation); we will provide feedback to the submitting vendor, centered on what the Navy needs (or doesn’t need).</a:t>
            </a:r>
          </a:p>
        </p:txBody>
      </p:sp>
      <p:sp>
        <p:nvSpPr>
          <p:cNvPr id="4" name="Slide Number Placeholder 3"/>
          <p:cNvSpPr>
            <a:spLocks noGrp="1"/>
          </p:cNvSpPr>
          <p:nvPr>
            <p:ph type="sldNum" sz="quarter" idx="5"/>
          </p:nvPr>
        </p:nvSpPr>
        <p:spPr/>
        <p:txBody>
          <a:bodyPr/>
          <a:lstStyle/>
          <a:p>
            <a:fld id="{6BFEA448-15F0-4CF8-BB08-0E1E198E2EAF}" type="slidenum">
              <a:rPr lang="en-US" smtClean="0"/>
              <a:t>31</a:t>
            </a:fld>
            <a:endParaRPr lang="en-US"/>
          </a:p>
        </p:txBody>
      </p:sp>
    </p:spTree>
    <p:extLst>
      <p:ext uri="{BB962C8B-B14F-4D97-AF65-F5344CB8AC3E}">
        <p14:creationId xmlns:p14="http://schemas.microsoft.com/office/powerpoint/2010/main" val="26531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the audience that connecting with WSS (KO, N23) early and often is a best practice. WSS spends billions of dollars, and issues hundreds of thousands of solicitations year, through a limited work force. WSS is a fast-paced environment. </a:t>
            </a:r>
          </a:p>
        </p:txBody>
      </p:sp>
      <p:sp>
        <p:nvSpPr>
          <p:cNvPr id="4" name="Slide Number Placeholder 3"/>
          <p:cNvSpPr>
            <a:spLocks noGrp="1"/>
          </p:cNvSpPr>
          <p:nvPr>
            <p:ph type="sldNum" sz="quarter" idx="5"/>
          </p:nvPr>
        </p:nvSpPr>
        <p:spPr/>
        <p:txBody>
          <a:bodyPr/>
          <a:lstStyle/>
          <a:p>
            <a:fld id="{6BFEA448-15F0-4CF8-BB08-0E1E198E2EAF}" type="slidenum">
              <a:rPr lang="en-US" smtClean="0"/>
              <a:t>32</a:t>
            </a:fld>
            <a:endParaRPr lang="en-US"/>
          </a:p>
        </p:txBody>
      </p:sp>
    </p:spTree>
    <p:extLst>
      <p:ext uri="{BB962C8B-B14F-4D97-AF65-F5344CB8AC3E}">
        <p14:creationId xmlns:p14="http://schemas.microsoft.com/office/powerpoint/2010/main" val="463688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Solicitations supporting USN fleet are posted on SAM, NECO, and DIBBS. </a:t>
            </a:r>
          </a:p>
          <a:p>
            <a:r>
              <a:rPr lang="en-US" dirty="0"/>
              <a:t>NAVSUP heavy focus on Repairables, DLA heavy focus on consumables (spares).</a:t>
            </a:r>
          </a:p>
          <a:p>
            <a:r>
              <a:rPr lang="en-US" dirty="0"/>
              <a:t>Small Businesses: You do NOT need to be certified (costs money, though it helps), only compliant with ISO, AS, etc. </a:t>
            </a:r>
          </a:p>
        </p:txBody>
      </p:sp>
      <p:sp>
        <p:nvSpPr>
          <p:cNvPr id="4" name="Slide Number Placeholder 3"/>
          <p:cNvSpPr>
            <a:spLocks noGrp="1"/>
          </p:cNvSpPr>
          <p:nvPr>
            <p:ph type="sldNum" sz="quarter" idx="5"/>
          </p:nvPr>
        </p:nvSpPr>
        <p:spPr/>
        <p:txBody>
          <a:bodyPr/>
          <a:lstStyle/>
          <a:p>
            <a:fld id="{6BFEA448-15F0-4CF8-BB08-0E1E198E2EAF}" type="slidenum">
              <a:rPr lang="en-US" smtClean="0"/>
              <a:t>33</a:t>
            </a:fld>
            <a:endParaRPr lang="en-US"/>
          </a:p>
        </p:txBody>
      </p:sp>
    </p:spTree>
    <p:extLst>
      <p:ext uri="{BB962C8B-B14F-4D97-AF65-F5344CB8AC3E}">
        <p14:creationId xmlns:p14="http://schemas.microsoft.com/office/powerpoint/2010/main" val="4051008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EA448-15F0-4CF8-BB08-0E1E198E2EAF}" type="slidenum">
              <a:rPr lang="en-US" smtClean="0"/>
              <a:t>34</a:t>
            </a:fld>
            <a:endParaRPr lang="en-US"/>
          </a:p>
        </p:txBody>
      </p:sp>
    </p:spTree>
    <p:extLst>
      <p:ext uri="{BB962C8B-B14F-4D97-AF65-F5344CB8AC3E}">
        <p14:creationId xmlns:p14="http://schemas.microsoft.com/office/powerpoint/2010/main" val="1338977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FEA448-15F0-4CF8-BB08-0E1E198E2EAF}" type="slidenum">
              <a:rPr lang="en-US" smtClean="0"/>
              <a:t>11</a:t>
            </a:fld>
            <a:endParaRPr lang="en-US"/>
          </a:p>
        </p:txBody>
      </p:sp>
    </p:spTree>
    <p:extLst>
      <p:ext uri="{BB962C8B-B14F-4D97-AF65-F5344CB8AC3E}">
        <p14:creationId xmlns:p14="http://schemas.microsoft.com/office/powerpoint/2010/main" val="3731378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5D1C6-5E85-BE09-26A6-2D35C0EAD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63D33-12A2-7544-A299-8DF0CA2071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BAE540-4B9E-9B08-8A56-968389AB6D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3C415E-0489-2088-AD63-CF9AFF16699D}"/>
              </a:ext>
            </a:extLst>
          </p:cNvPr>
          <p:cNvSpPr>
            <a:spLocks noGrp="1"/>
          </p:cNvSpPr>
          <p:nvPr>
            <p:ph type="sldNum" sz="quarter" idx="5"/>
          </p:nvPr>
        </p:nvSpPr>
        <p:spPr/>
        <p:txBody>
          <a:bodyPr/>
          <a:lstStyle/>
          <a:p>
            <a:fld id="{6BFEA448-15F0-4CF8-BB08-0E1E198E2EAF}" type="slidenum">
              <a:rPr lang="en-US" smtClean="0"/>
              <a:t>12</a:t>
            </a:fld>
            <a:endParaRPr lang="en-US"/>
          </a:p>
        </p:txBody>
      </p:sp>
    </p:spTree>
    <p:extLst>
      <p:ext uri="{BB962C8B-B14F-4D97-AF65-F5344CB8AC3E}">
        <p14:creationId xmlns:p14="http://schemas.microsoft.com/office/powerpoint/2010/main" val="807858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59D6D-C37A-93A7-368E-2DB6F946D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0C409-835A-EF5B-DF6E-10477130CF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A805FC-9C4A-4D2E-954E-04625DD541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4412C0-55D3-4463-43C0-63A3162CFB20}"/>
              </a:ext>
            </a:extLst>
          </p:cNvPr>
          <p:cNvSpPr>
            <a:spLocks noGrp="1"/>
          </p:cNvSpPr>
          <p:nvPr>
            <p:ph type="sldNum" sz="quarter" idx="5"/>
          </p:nvPr>
        </p:nvSpPr>
        <p:spPr/>
        <p:txBody>
          <a:bodyPr/>
          <a:lstStyle/>
          <a:p>
            <a:fld id="{6BFEA448-15F0-4CF8-BB08-0E1E198E2EAF}" type="slidenum">
              <a:rPr lang="en-US" smtClean="0"/>
              <a:t>13</a:t>
            </a:fld>
            <a:endParaRPr lang="en-US"/>
          </a:p>
        </p:txBody>
      </p:sp>
    </p:spTree>
    <p:extLst>
      <p:ext uri="{BB962C8B-B14F-4D97-AF65-F5344CB8AC3E}">
        <p14:creationId xmlns:p14="http://schemas.microsoft.com/office/powerpoint/2010/main" val="697916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a:p>
        </p:txBody>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NAVSUP WSS N96 - Detailed Speaker Notes</a:t>
            </a:r>
            <a:endParaRPr lang="en-US" sz="1200" b="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(Integrated Weapon Support Team - Basic Business Vision)</a:t>
            </a:r>
          </a:p>
          <a:p>
            <a:r>
              <a:rPr lang="en-US" sz="1200" b="0" i="0" kern="1200" dirty="0">
                <a:solidFill>
                  <a:schemeClr val="tx1"/>
                </a:solidFill>
                <a:effectLst/>
                <a:latin typeface="+mn-lt"/>
                <a:ea typeface="+mn-ea"/>
                <a:cs typeface="+mn-cs"/>
              </a:rPr>
              <a:t>"Good morning/Afternoon. This slide captures our fundamental business model at NAVSUP WSS. It’s not just a diagram; it's our operational playbook. At the heart of this is the Integrated Weapon Support Team, or IWST. For us in the Surface Operations Directorate, the IWST is the engine that drives readiness for every surface ship in the fleet. We don't operate in a vacuum. We are the central hub, integrating the efforts of Engineering, Contracts, Budgeting, and Operations Research to deliver warfighter-focused support."</a:t>
            </a:r>
          </a:p>
          <a:p>
            <a:r>
              <a:rPr lang="en-US" sz="1200" b="0" i="0" kern="1200" dirty="0">
                <a:solidFill>
                  <a:schemeClr val="tx1"/>
                </a:solidFill>
                <a:effectLst/>
                <a:latin typeface="+mn-lt"/>
                <a:ea typeface="+mn-ea"/>
                <a:cs typeface="+mn-cs"/>
              </a:rPr>
              <a:t>"Let's break down what this means for N96."</a:t>
            </a:r>
          </a:p>
          <a:p>
            <a:br>
              <a:rPr lang="en-US" dirty="0"/>
            </a:br>
            <a:endParaRPr lang="en-US" dirty="0"/>
          </a:p>
          <a:p>
            <a:r>
              <a:rPr lang="en-US" sz="1200" b="0" kern="1200" dirty="0">
                <a:solidFill>
                  <a:schemeClr val="tx1"/>
                </a:solidFill>
                <a:effectLst/>
                <a:latin typeface="+mn-lt"/>
                <a:ea typeface="+mn-ea"/>
                <a:cs typeface="+mn-cs"/>
              </a:rPr>
              <a:t>IWST Objective: Our Strategic Mandate</a:t>
            </a:r>
            <a:endParaRPr lang="en-US"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IWST Objective is our north star. It's about providing </a:t>
            </a:r>
            <a:r>
              <a:rPr lang="en-US" sz="1200" b="0" i="1" kern="1200" dirty="0">
                <a:solidFill>
                  <a:schemeClr val="tx1"/>
                </a:solidFill>
                <a:effectLst/>
                <a:latin typeface="+mn-lt"/>
                <a:ea typeface="+mn-ea"/>
                <a:cs typeface="+mn-cs"/>
              </a:rPr>
              <a:t>benchmark</a:t>
            </a:r>
            <a:r>
              <a:rPr lang="en-US" sz="1200" b="0" i="0" kern="1200" dirty="0">
                <a:solidFill>
                  <a:schemeClr val="tx1"/>
                </a:solidFill>
                <a:effectLst/>
                <a:latin typeface="+mn-lt"/>
                <a:ea typeface="+mn-ea"/>
                <a:cs typeface="+mn-cs"/>
              </a:rPr>
              <a:t>—meaning best-in-class—weapon systems support.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'Design product support strategies to program readiness goals': This is our primary function in N96. We are the architects of the support plan for every surface combat system and platform, from Aegis and DDG-51 to LCS and the future systems. We translate fleet readiness requirements into tangible, executable supply support strategies.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'Align supportability requirements to planned cost, schedule, and performance': This is the core of our daily challenge. We work with N8 (Budget &amp; Pricing) to ensure our strategies are fully funded and with N7 (Contracts) to ensure they are executable within schedule. For N96, this means making the tough trades—balancing performance with affordability to deliver the best possible readiness to the warfighter within our fiscal constraints.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'Evaluate planned versus actual performance': This is about accountability. Are our strategies working? Are we meeting the CASREP and readiness metrics we planned for? This requires constant feedback and data analysis, which we drive in collaboration with N6 (Operations Research)."</a:t>
            </a:r>
          </a:p>
          <a:p>
            <a:br>
              <a:rPr lang="en-US" dirty="0"/>
            </a:br>
            <a:endParaRPr lang="en-US" dirty="0"/>
          </a:p>
          <a:p>
            <a:r>
              <a:rPr lang="en-US" sz="1200" b="0" kern="1200" dirty="0">
                <a:solidFill>
                  <a:schemeClr val="tx1"/>
                </a:solidFill>
                <a:effectLst/>
                <a:latin typeface="+mn-lt"/>
                <a:ea typeface="+mn-ea"/>
                <a:cs typeface="+mn-cs"/>
              </a:rPr>
              <a:t>The IWST Wheel: N96 as the Integrator</a:t>
            </a:r>
            <a:endParaRPr lang="en-US" sz="1200" b="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wheel shows our key partners within NAVSUP WSS. N96 doesn't just 'do its part'; we integrate the inputs from all these directorates to create a coherent whole for the surface fleet.</a:t>
            </a:r>
          </a:p>
          <a:p>
            <a:r>
              <a:rPr lang="en-US" sz="1200" b="0" i="0" kern="1200" dirty="0">
                <a:solidFill>
                  <a:schemeClr val="tx1"/>
                </a:solidFill>
                <a:effectLst/>
                <a:latin typeface="+mn-lt"/>
                <a:ea typeface="+mn-ea"/>
                <a:cs typeface="+mn-cs"/>
              </a:rPr>
              <a:t>N965 (Provisioning): While called out separately, Provisioning is a critical component of our directorate. They establish the initial support baseline for new systems. Our job in the broader N96 is to manage that baseline throughout the lifecycle.</a:t>
            </a:r>
          </a:p>
          <a:p>
            <a:r>
              <a:rPr lang="en-US" sz="1200" b="0" i="0" kern="1200" dirty="0">
                <a:solidFill>
                  <a:schemeClr val="tx1"/>
                </a:solidFill>
                <a:effectLst/>
                <a:latin typeface="+mn-lt"/>
                <a:ea typeface="+mn-ea"/>
                <a:cs typeface="+mn-cs"/>
              </a:rPr>
              <a:t>N4 (Retail Operations): We are inextricably linked. N4 manages the 'last tactical mile' of supply, but the effectiveness of their retail operations depends entirely on the wholesale strategies and material positioning plans we develop in N96.</a:t>
            </a:r>
          </a:p>
          <a:p>
            <a:r>
              <a:rPr lang="en-US" sz="1200" b="0" i="0" kern="1200" dirty="0">
                <a:solidFill>
                  <a:schemeClr val="tx1"/>
                </a:solidFill>
                <a:effectLst/>
                <a:latin typeface="+mn-lt"/>
                <a:ea typeface="+mn-ea"/>
                <a:cs typeface="+mn-cs"/>
              </a:rPr>
              <a:t>N6 (Operations Research): N6 provides the analytical horsepower. They help us evaluate our forecast accuracy, identify readiness degraders, and model the impact of different support strategies. We provide the operational context and ask the critical questions; they provide the data-driven answers.</a:t>
            </a:r>
          </a:p>
          <a:p>
            <a:r>
              <a:rPr lang="en-US" sz="1200" b="0" i="0" kern="1200" dirty="0">
                <a:solidFill>
                  <a:schemeClr val="tx1"/>
                </a:solidFill>
                <a:effectLst/>
                <a:latin typeface="+mn-lt"/>
                <a:ea typeface="+mn-ea"/>
                <a:cs typeface="+mn-cs"/>
              </a:rPr>
              <a:t>N983 (Industrial Support for FRCs): While this bubble points to aviation's Fleet Readiness Centers, the principle applies directly to our relationship with shipyards, Regional Maintenance Centers, and both organic and commercial repair depots. We develop the repair requirements and budgets to ensure the industrial base can meet the fleet's maintenance and overhaul needs.</a:t>
            </a:r>
          </a:p>
          <a:p>
            <a:r>
              <a:rPr lang="en-US" sz="1200" b="0" i="0" kern="1200" dirty="0">
                <a:solidFill>
                  <a:schemeClr val="tx1"/>
                </a:solidFill>
                <a:effectLst/>
                <a:latin typeface="+mn-lt"/>
                <a:ea typeface="+mn-ea"/>
                <a:cs typeface="+mn-cs"/>
              </a:rPr>
              <a:t>N2 (Engineering): Engineering is our technical backbone. They manage obsolescence, identify configuration changes, and provide the technical data we need to make informed support decisions. When a part is no longer available, we work with N2 to find a suitable replacement or bridge to a new technology.</a:t>
            </a:r>
          </a:p>
          <a:p>
            <a:r>
              <a:rPr lang="en-US" sz="1200" b="0" i="0" kern="1200" dirty="0">
                <a:solidFill>
                  <a:schemeClr val="tx1"/>
                </a:solidFill>
                <a:effectLst/>
                <a:latin typeface="+mn-lt"/>
                <a:ea typeface="+mn-ea"/>
                <a:cs typeface="+mn-cs"/>
              </a:rPr>
              <a:t>N8 (Budget &amp; Pricing): We own the requirement; N8 secures the funding. Our collaboration is a constant cycle of defining the need, justifying the cost, and executing the budget to maximize fleet readiness.</a:t>
            </a:r>
          </a:p>
          <a:p>
            <a:r>
              <a:rPr lang="en-US" sz="1200" b="0" i="0" kern="1200" dirty="0">
                <a:solidFill>
                  <a:schemeClr val="tx1"/>
                </a:solidFill>
                <a:effectLst/>
                <a:latin typeface="+mn-lt"/>
                <a:ea typeface="+mn-ea"/>
                <a:cs typeface="+mn-cs"/>
              </a:rPr>
              <a:t>N7 (Contracts): Our strategies are just paper until N7 puts them on contract. We work hand-in-glove with them to build effective contracting vehicles, whether it's a Performance-Based Logistics (PBL) contract for a major combat system or a Basic Order Agreement for common repairs."</a:t>
            </a:r>
          </a:p>
          <a:p>
            <a:br>
              <a:rPr lang="en-US" dirty="0"/>
            </a:br>
            <a:endParaRPr lang="en-US" dirty="0"/>
          </a:p>
          <a:p>
            <a:r>
              <a:rPr lang="en-US" sz="1200" b="0" kern="1200" dirty="0">
                <a:solidFill>
                  <a:schemeClr val="tx1"/>
                </a:solidFill>
                <a:effectLst/>
                <a:latin typeface="+mn-lt"/>
                <a:ea typeface="+mn-ea"/>
                <a:cs typeface="+mn-cs"/>
              </a:rPr>
              <a:t>Strategies &amp; Daily Routine: From Vision to Execution</a:t>
            </a:r>
            <a:endParaRPr lang="en-US" sz="1200" b="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left side of the slide is our 'what,' and the bottom right is our 'how.'</a:t>
            </a:r>
          </a:p>
          <a:p>
            <a:r>
              <a:rPr lang="en-US" sz="1200" b="0" i="0" kern="1200" dirty="0">
                <a:solidFill>
                  <a:schemeClr val="tx1"/>
                </a:solidFill>
                <a:effectLst/>
                <a:latin typeface="+mn-lt"/>
                <a:ea typeface="+mn-ea"/>
                <a:cs typeface="+mn-cs"/>
              </a:rPr>
              <a:t>Capability Development Strategy: This is the N96 playbook in action. We develop the provisioning plan, budget for repairs, procure the spares, and manage the execution of those repairs. Critically, we perform the frequent analysis to adjust for demand changes and obsolescence. The fleet environment is dynamic, and our support strategy must be equally agile.</a:t>
            </a:r>
          </a:p>
          <a:p>
            <a:r>
              <a:rPr lang="en-US" sz="1200" b="0" i="0" kern="1200" dirty="0">
                <a:solidFill>
                  <a:schemeClr val="tx1"/>
                </a:solidFill>
                <a:effectLst/>
                <a:latin typeface="+mn-lt"/>
                <a:ea typeface="+mn-ea"/>
                <a:cs typeface="+mn-cs"/>
              </a:rPr>
              <a:t>Daily Routine: This list is what every member of the Surface IWST should be focused on, every single day.</a:t>
            </a:r>
          </a:p>
          <a:p>
            <a:pPr lvl="1"/>
            <a:r>
              <a:rPr lang="en-US" sz="1200" b="0" i="0" kern="1200" dirty="0">
                <a:solidFill>
                  <a:schemeClr val="tx1"/>
                </a:solidFill>
                <a:effectLst/>
                <a:latin typeface="+mn-lt"/>
                <a:ea typeface="+mn-ea"/>
                <a:cs typeface="+mn-cs"/>
              </a:rPr>
              <a:t>Strategic Backorder Elimination: We don't just chase backorders; we analyze them to find the root cause and implement strategies to prevent them in the future.</a:t>
            </a:r>
          </a:p>
          <a:p>
            <a:pPr lvl="1"/>
            <a:r>
              <a:rPr lang="en-US" sz="1200" b="0" i="0" kern="1200" dirty="0">
                <a:solidFill>
                  <a:schemeClr val="tx1"/>
                </a:solidFill>
                <a:effectLst/>
                <a:latin typeface="+mn-lt"/>
                <a:ea typeface="+mn-ea"/>
                <a:cs typeface="+mn-cs"/>
              </a:rPr>
              <a:t>Persistent Partnership Engagement: Constant communication with our PEOs, TYCOMs, and industry partners.</a:t>
            </a:r>
          </a:p>
          <a:p>
            <a:pPr lvl="1"/>
            <a:r>
              <a:rPr lang="en-US" sz="1200" b="0" i="0" kern="1200" dirty="0">
                <a:solidFill>
                  <a:schemeClr val="tx1"/>
                </a:solidFill>
                <a:effectLst/>
                <a:latin typeface="+mn-lt"/>
                <a:ea typeface="+mn-ea"/>
                <a:cs typeface="+mn-cs"/>
              </a:rPr>
              <a:t>Strategic Contracts &amp; Planning: We are always looking 3-5 years ahead.</a:t>
            </a:r>
          </a:p>
          <a:p>
            <a:pPr lvl="1"/>
            <a:r>
              <a:rPr lang="en-US" sz="1200" b="0" i="0" kern="1200" dirty="0">
                <a:solidFill>
                  <a:schemeClr val="tx1"/>
                </a:solidFill>
                <a:effectLst/>
                <a:latin typeface="+mn-lt"/>
                <a:ea typeface="+mn-ea"/>
                <a:cs typeface="+mn-cs"/>
              </a:rPr>
              <a:t>Frequent Forecast Evaluation: Is our demand plan accurate? If not, why?</a:t>
            </a:r>
          </a:p>
          <a:p>
            <a:pPr lvl="1"/>
            <a:r>
              <a:rPr lang="en-US" sz="1200" b="0" i="0" kern="1200" dirty="0">
                <a:solidFill>
                  <a:schemeClr val="tx1"/>
                </a:solidFill>
                <a:effectLst/>
                <a:latin typeface="+mn-lt"/>
                <a:ea typeface="+mn-ea"/>
                <a:cs typeface="+mn-cs"/>
              </a:rPr>
              <a:t>Continual Process Improvement: We must constantly challenge our own assumptions and find better, faster, and more cost-effective ways to support the fleet.</a:t>
            </a:r>
          </a:p>
          <a:p>
            <a:r>
              <a:rPr lang="en-US" sz="1200" b="0" i="0" kern="1200" dirty="0">
                <a:solidFill>
                  <a:schemeClr val="tx1"/>
                </a:solidFill>
                <a:effectLst/>
                <a:latin typeface="+mn-lt"/>
                <a:ea typeface="+mn-ea"/>
                <a:cs typeface="+mn-cs"/>
              </a:rPr>
              <a:t>"Ultimately, our entire business vision is focused on one thing: Warfighter-Focused Weapon Systems Support. Every decision we make in N96 must be directly tied to improving the readiness and lethality of the surface force."</a:t>
            </a:r>
          </a:p>
          <a:p>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1DDA3-DBA4-48CF-9F08-B573A14EF4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622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28613-2602-4FFF-A88D-FC86E08B9075}" type="slidenum">
              <a:rPr lang="en-US" smtClean="0"/>
              <a:t>16</a:t>
            </a:fld>
            <a:endParaRPr lang="en-US"/>
          </a:p>
        </p:txBody>
      </p:sp>
    </p:spTree>
    <p:extLst>
      <p:ext uri="{BB962C8B-B14F-4D97-AF65-F5344CB8AC3E}">
        <p14:creationId xmlns:p14="http://schemas.microsoft.com/office/powerpoint/2010/main" val="298211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5A712-E916-F9A9-6345-279C2E2E8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00547-11CA-36B4-64A9-6DC437561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FA5521-E4DB-608D-0970-AC30C6C2DE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4CBDF0-3C44-3CF2-AE9B-7FE44A8F0299}"/>
              </a:ext>
            </a:extLst>
          </p:cNvPr>
          <p:cNvSpPr>
            <a:spLocks noGrp="1"/>
          </p:cNvSpPr>
          <p:nvPr>
            <p:ph type="sldNum" sz="quarter" idx="5"/>
          </p:nvPr>
        </p:nvSpPr>
        <p:spPr/>
        <p:txBody>
          <a:bodyPr/>
          <a:lstStyle/>
          <a:p>
            <a:fld id="{3EA28613-2602-4FFF-A88D-FC86E08B9075}" type="slidenum">
              <a:rPr lang="en-US" smtClean="0"/>
              <a:t>17</a:t>
            </a:fld>
            <a:endParaRPr lang="en-US"/>
          </a:p>
        </p:txBody>
      </p:sp>
    </p:spTree>
    <p:extLst>
      <p:ext uri="{BB962C8B-B14F-4D97-AF65-F5344CB8AC3E}">
        <p14:creationId xmlns:p14="http://schemas.microsoft.com/office/powerpoint/2010/main" val="665661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DC441-4923-7E57-E6EA-E4CE3A685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379BB-9540-DDA2-54A7-31F184A9F7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DFF102-6E9E-4388-FA21-F0136C98E5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9D9013-FFB2-0D68-CEE4-2E3763287D59}"/>
              </a:ext>
            </a:extLst>
          </p:cNvPr>
          <p:cNvSpPr>
            <a:spLocks noGrp="1"/>
          </p:cNvSpPr>
          <p:nvPr>
            <p:ph type="sldNum" sz="quarter" idx="5"/>
          </p:nvPr>
        </p:nvSpPr>
        <p:spPr/>
        <p:txBody>
          <a:bodyPr/>
          <a:lstStyle/>
          <a:p>
            <a:fld id="{3EA28613-2602-4FFF-A88D-FC86E08B9075}" type="slidenum">
              <a:rPr lang="en-US" smtClean="0"/>
              <a:t>18</a:t>
            </a:fld>
            <a:endParaRPr lang="en-US"/>
          </a:p>
        </p:txBody>
      </p:sp>
    </p:spTree>
    <p:extLst>
      <p:ext uri="{BB962C8B-B14F-4D97-AF65-F5344CB8AC3E}">
        <p14:creationId xmlns:p14="http://schemas.microsoft.com/office/powerpoint/2010/main" val="649413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95F4F-3938-138D-116B-14290C6DE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7AB673-F216-1C9B-CC1F-F4CD990BA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C50984-B5CF-B6D2-0232-B74A949FB9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49A7CE-AF70-75A6-36B6-529F02E4CBB7}"/>
              </a:ext>
            </a:extLst>
          </p:cNvPr>
          <p:cNvSpPr>
            <a:spLocks noGrp="1"/>
          </p:cNvSpPr>
          <p:nvPr>
            <p:ph type="sldNum" sz="quarter" idx="5"/>
          </p:nvPr>
        </p:nvSpPr>
        <p:spPr/>
        <p:txBody>
          <a:bodyPr/>
          <a:lstStyle/>
          <a:p>
            <a:fld id="{3EA28613-2602-4FFF-A88D-FC86E08B9075}" type="slidenum">
              <a:rPr lang="en-US" smtClean="0"/>
              <a:t>19</a:t>
            </a:fld>
            <a:endParaRPr lang="en-US"/>
          </a:p>
        </p:txBody>
      </p:sp>
    </p:spTree>
    <p:extLst>
      <p:ext uri="{BB962C8B-B14F-4D97-AF65-F5344CB8AC3E}">
        <p14:creationId xmlns:p14="http://schemas.microsoft.com/office/powerpoint/2010/main" val="79571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7451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788432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750219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dirty="0"/>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61102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248198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endParaRPr lang="en-US" dirty="0"/>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862993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dirty="0">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7870632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dirty="0"/>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1911183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0928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548277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dirty="0">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77946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628686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34959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dirty="0"/>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56190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10736710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endParaRPr lang="en-US" dirty="0"/>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580024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1342986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857792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621330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1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45645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1"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1"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17" indent="0" algn="ctr">
              <a:buNone/>
              <a:defRPr sz="2000"/>
            </a:lvl2pPr>
            <a:lvl3pPr marL="914434" indent="0" algn="ctr">
              <a:buNone/>
              <a:defRPr sz="1800"/>
            </a:lvl3pPr>
            <a:lvl4pPr marL="1371651" indent="0" algn="ctr">
              <a:buNone/>
              <a:defRPr sz="1600"/>
            </a:lvl4pPr>
            <a:lvl5pPr marL="1828869" indent="0" algn="ctr">
              <a:buNone/>
              <a:defRPr sz="1600"/>
            </a:lvl5pPr>
            <a:lvl6pPr marL="2286086" indent="0" algn="ctr">
              <a:buNone/>
              <a:defRPr sz="1600"/>
            </a:lvl6pPr>
            <a:lvl7pPr marL="2743302" indent="0" algn="ctr">
              <a:buNone/>
              <a:defRPr sz="1600"/>
            </a:lvl7pPr>
            <a:lvl8pPr marL="3200520" indent="0" algn="ctr">
              <a:buNone/>
              <a:defRPr sz="1600"/>
            </a:lvl8pPr>
            <a:lvl9pPr marL="3657738" indent="0" algn="ctr">
              <a:buNone/>
              <a:defRPr sz="1600"/>
            </a:lvl9pPr>
          </a:lstStyle>
          <a:p>
            <a:r>
              <a:rPr lang="en-US"/>
              <a:t>Click to edit Master subtitle style</a:t>
            </a:r>
            <a:endParaRPr lang="en-US" dirty="0"/>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73" y="6460333"/>
            <a:ext cx="672873"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703" y="6463395"/>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5" y="6463395"/>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158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dirty="0"/>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8342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63572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4.png"/><Relationship Id="rId4" Type="http://schemas.openxmlformats.org/officeDocument/2006/relationships/slideLayout" Target="../slideLayouts/slideLayout21.xml"/><Relationship Id="rId9"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6.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9">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826" r:id="rId5"/>
    <p:sldLayoutId id="2147483827" r:id="rId6"/>
    <p:sldLayoutId id="2147483842" r:id="rId7"/>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dirty="0"/>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2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938550"/>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58907" y="219072"/>
            <a:ext cx="1941616" cy="949327"/>
          </a:xfrm>
          <a:prstGeom prst="rect">
            <a:avLst/>
          </a:prstGeom>
        </p:spPr>
      </p:pic>
    </p:spTree>
    <p:extLst>
      <p:ext uri="{BB962C8B-B14F-4D97-AF65-F5344CB8AC3E}">
        <p14:creationId xmlns:p14="http://schemas.microsoft.com/office/powerpoint/2010/main" val="87060468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6">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154157" y="19048"/>
            <a:ext cx="1884793" cy="921544"/>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218801568"/>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chart" Target="../charts/chart1.xml"/><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chart" Target="../charts/chart3.xml"/><Relationship Id="rId4" Type="http://schemas.openxmlformats.org/officeDocument/2006/relationships/chart" Target="../charts/chart2.xml"/><Relationship Id="rId9" Type="http://schemas.openxmlformats.org/officeDocument/2006/relationships/image" Target="../media/image26.sv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microsoft.com/office/2007/relationships/hdphoto" Target="../media/hdphoto4.wdp"/><Relationship Id="rId11" Type="http://schemas.openxmlformats.org/officeDocument/2006/relationships/image" Target="../media/image33.png"/><Relationship Id="rId5" Type="http://schemas.openxmlformats.org/officeDocument/2006/relationships/image" Target="../media/image28.png"/><Relationship Id="rId10" Type="http://schemas.openxmlformats.org/officeDocument/2006/relationships/image" Target="../media/image32.png"/><Relationship Id="rId4" Type="http://schemas.microsoft.com/office/2007/relationships/hdphoto" Target="../media/hdphoto3.wdp"/><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2.xml"/><Relationship Id="rId13" Type="http://schemas.microsoft.com/office/2007/relationships/hdphoto" Target="../media/hdphoto8.wdp"/><Relationship Id="rId3" Type="http://schemas.openxmlformats.org/officeDocument/2006/relationships/image" Target="../media/image41.png"/><Relationship Id="rId7" Type="http://schemas.openxmlformats.org/officeDocument/2006/relationships/diagramQuickStyle" Target="../diagrams/quickStyle2.xml"/><Relationship Id="rId12" Type="http://schemas.openxmlformats.org/officeDocument/2006/relationships/image" Target="../media/image44.png"/><Relationship Id="rId17" Type="http://schemas.openxmlformats.org/officeDocument/2006/relationships/image" Target="../media/image47.png"/><Relationship Id="rId2" Type="http://schemas.openxmlformats.org/officeDocument/2006/relationships/image" Target="../media/image40.bin"/><Relationship Id="rId16"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diagramLayout" Target="../diagrams/layout2.xml"/><Relationship Id="rId11" Type="http://schemas.microsoft.com/office/2007/relationships/hdphoto" Target="../media/hdphoto7.wdp"/><Relationship Id="rId5" Type="http://schemas.openxmlformats.org/officeDocument/2006/relationships/diagramData" Target="../diagrams/data2.xml"/><Relationship Id="rId15" Type="http://schemas.openxmlformats.org/officeDocument/2006/relationships/image" Target="../media/image46.png"/><Relationship Id="rId10" Type="http://schemas.openxmlformats.org/officeDocument/2006/relationships/image" Target="../media/image43.png"/><Relationship Id="rId4" Type="http://schemas.microsoft.com/office/2007/relationships/hdphoto" Target="../media/hdphoto5.wdp"/><Relationship Id="rId9" Type="http://schemas.microsoft.com/office/2007/relationships/diagramDrawing" Target="../diagrams/drawing2.xml"/><Relationship Id="rId1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1.xml"/><Relationship Id="rId4" Type="http://schemas.openxmlformats.org/officeDocument/2006/relationships/image" Target="../media/image50.gif"/></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51.jpg"/><Relationship Id="rId1" Type="http://schemas.openxmlformats.org/officeDocument/2006/relationships/slideLayout" Target="../slideLayouts/slideLayout1.xml"/><Relationship Id="rId4" Type="http://schemas.openxmlformats.org/officeDocument/2006/relationships/image" Target="../media/image52.emf"/></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13" Type="http://schemas.microsoft.com/office/2007/relationships/diagramDrawing" Target="../diagrams/drawing3.xml"/><Relationship Id="rId3" Type="http://schemas.openxmlformats.org/officeDocument/2006/relationships/image" Target="../media/image53.jpeg"/><Relationship Id="rId7" Type="http://schemas.openxmlformats.org/officeDocument/2006/relationships/image" Target="../media/image57.jpeg"/><Relationship Id="rId12" Type="http://schemas.openxmlformats.org/officeDocument/2006/relationships/diagramColors" Target="../diagrams/colors3.xml"/><Relationship Id="rId2" Type="http://schemas.openxmlformats.org/officeDocument/2006/relationships/notesSlide" Target="../notesSlides/notesSlide10.xml"/><Relationship Id="rId16"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56.jpeg"/><Relationship Id="rId11" Type="http://schemas.openxmlformats.org/officeDocument/2006/relationships/diagramQuickStyle" Target="../diagrams/quickStyle3.xml"/><Relationship Id="rId5" Type="http://schemas.openxmlformats.org/officeDocument/2006/relationships/image" Target="../media/image55.jpeg"/><Relationship Id="rId15" Type="http://schemas.openxmlformats.org/officeDocument/2006/relationships/image" Target="../media/image60.png"/><Relationship Id="rId10" Type="http://schemas.openxmlformats.org/officeDocument/2006/relationships/diagramLayout" Target="../diagrams/layout3.xml"/><Relationship Id="rId4" Type="http://schemas.openxmlformats.org/officeDocument/2006/relationships/image" Target="../media/image54.jpeg"/><Relationship Id="rId9" Type="http://schemas.openxmlformats.org/officeDocument/2006/relationships/diagramData" Target="../diagrams/data3.xml"/><Relationship Id="rId14" Type="http://schemas.openxmlformats.org/officeDocument/2006/relationships/image" Target="../media/image5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hyperlink" Target="http://images.google.com/imgres?imgurl=http://onecnc.typepad.com/.a/6a010536bb99a4970b0112796fbbd728a4-800wi&amp;imgrefurl=http://onecnc.typepad.com/onecnc_official_blog/2009/03/index.html&amp;usg=__wsBiII2QmVvQF9rlDZkODp4O6rE=&amp;h=469&amp;w=520&amp;sz=382&amp;hl=en&amp;start=22&amp;um=1&amp;itbs=1&amp;tbnid=Mw4X80llQHEs6M:&amp;tbnh=118&amp;tbnw=131&amp;prev=/images?q=jet+engine+parts&amp;start=21&amp;um=1&amp;hl=en&amp;sa=N&amp;rls=ig&amp;ndsp=21&amp;tbs=isch: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62.jpeg"/><Relationship Id="rId5" Type="http://schemas.openxmlformats.org/officeDocument/2006/relationships/diagramQuickStyle" Target="../diagrams/quickStyle4.xml"/><Relationship Id="rId10" Type="http://schemas.openxmlformats.org/officeDocument/2006/relationships/hyperlink" Target="http://images.google.com/imgres?imgurl=http://www.qualityaircraftaccessories.com/uploads/productcats/hero_turbos.jpg&amp;imgrefurl=http://www.qualityaircraftaccessories.com/products.asp?id=17&amp;usg=__baZ6lCcykXeHhhOSDp7aqZTBACQ=&amp;h=139&amp;w=176&amp;sz=12&amp;hl=en&amp;start=149&amp;um=1&amp;itbs=1&amp;tbnid=3eAi5G4aqYk5lM:&amp;tbnh=79&amp;tbnw=100&amp;prev=/images?q=Pictures+of+Aircraft+accessories&amp;start=147&amp;um=1&amp;hl=en&amp;sa=N&amp;rls=ig&amp;ndsp=21&amp;tbs=isch:1" TargetMode="External"/><Relationship Id="rId4" Type="http://schemas.openxmlformats.org/officeDocument/2006/relationships/diagramLayout" Target="../diagrams/layout4.xml"/><Relationship Id="rId9"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63.jfi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jfif"/><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79.png"/><Relationship Id="rId3" Type="http://schemas.openxmlformats.org/officeDocument/2006/relationships/image" Target="../media/image70.jfif"/><Relationship Id="rId7" Type="http://schemas.openxmlformats.org/officeDocument/2006/relationships/image" Target="../media/image74.png"/><Relationship Id="rId12"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3.jpeg"/><Relationship Id="rId11" Type="http://schemas.openxmlformats.org/officeDocument/2006/relationships/image" Target="../media/image77.png"/><Relationship Id="rId5" Type="http://schemas.openxmlformats.org/officeDocument/2006/relationships/image" Target="../media/image72.png"/><Relationship Id="rId10" Type="http://schemas.openxmlformats.org/officeDocument/2006/relationships/image" Target="../media/image67.jfif"/><Relationship Id="rId4" Type="http://schemas.openxmlformats.org/officeDocument/2006/relationships/image" Target="../media/image71.jpeg"/><Relationship Id="rId9" Type="http://schemas.openxmlformats.org/officeDocument/2006/relationships/image" Target="../media/image76.png"/><Relationship Id="rId14" Type="http://schemas.openxmlformats.org/officeDocument/2006/relationships/image" Target="../media/image80.png"/></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4.xml"/><Relationship Id="rId6" Type="http://schemas.openxmlformats.org/officeDocument/2006/relationships/hyperlink" Target="https://sam.gov/content/home"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hyperlink" Target="http://images.google.com/imgres?imgurl=http://www.chinaforge.com/process/pcb/surface_mounts.jpg&amp;imgrefurl=http://www.chinaforge.com/process/pcb/&amp;usg=__Nc-oxgas7N-xmK9QjXRyuoH7KjU=&amp;h=240&amp;w=320&amp;sz=37&amp;hl=en&amp;start=14&amp;um=1&amp;itbs=1&amp;tbnid=7Iwz8X0ThfMmnM:&amp;tbnh=89&amp;tbnw=118&amp;prev=/images?q=printed+circuit+boards&amp;um=1&amp;hl=en&amp;rls=ig&amp;tbs=isch:1" TargetMode="External"/><Relationship Id="rId1" Type="http://schemas.openxmlformats.org/officeDocument/2006/relationships/slideLayout" Target="../slideLayouts/slideLayout1.xml"/><Relationship Id="rId6" Type="http://schemas.openxmlformats.org/officeDocument/2006/relationships/hyperlink" Target="http://images.google.com/imgres?imgurl=http://www.navytimes.com/xml/news/2008/03/navy_customtours_033008w/033008_navy_customtours_800.JPG&amp;imgrefurl=http://www.navytimes.com/news/2008/03/navy_customtours_033008w/&amp;usg=__2r1mAVBPPVmAt-Nwa3wcjihmGGw=&amp;h=530&amp;w=800&amp;sz=176&amp;hl=en&amp;start=25&amp;um=1&amp;itbs=1&amp;tbnid=b3XjtBuk0Y5H6M:&amp;tbnh=95&amp;tbnw=143&amp;prev=/images?q=pictures+of+aircraft+launch+and+recovery+equipment&amp;start=21&amp;um=1&amp;hl=en&amp;sa=N&amp;rls=ig&amp;ndsp=21&amp;tbs=isch:1" TargetMode="External"/><Relationship Id="rId5" Type="http://schemas.openxmlformats.org/officeDocument/2006/relationships/image" Target="../media/image19.jpeg"/><Relationship Id="rId10" Type="http://schemas.openxmlformats.org/officeDocument/2006/relationships/image" Target="../media/image22.jpeg"/><Relationship Id="rId4" Type="http://schemas.openxmlformats.org/officeDocument/2006/relationships/hyperlink" Target="http://images.google.com/imgres?imgurl=http://onecnc.typepad.com/.a/6a010536bb99a4970b0112796fbbd728a4-800wi&amp;imgrefurl=http://onecnc.typepad.com/onecnc_official_blog/2009/03/index.html&amp;usg=__wsBiII2QmVvQF9rlDZkODp4O6rE=&amp;h=469&amp;w=520&amp;sz=382&amp;hl=en&amp;start=22&amp;um=1&amp;itbs=1&amp;tbnid=Mw4X80llQHEs6M:&amp;tbnh=118&amp;tbnw=131&amp;prev=/images?q=jet+engine+parts&amp;start=21&amp;um=1&amp;hl=en&amp;sa=N&amp;rls=ig&amp;ndsp=21&amp;tbs=isch:1" TargetMode="External"/><Relationship Id="rId9" Type="http://schemas.openxmlformats.org/officeDocument/2006/relationships/hyperlink" Target="http://images.google.com/imgres?imgurl=http://www.pixel-moments.de/resources/F-18$2BGroundcrew+639.jpg&amp;imgrefurl=http://www.pixel-moments.de/14.html&amp;usg=__rM7YWiE95Fq9LHuNY2xXQgMgcPU=&amp;h=639&amp;w=426&amp;sz=203&amp;hl=en&amp;start=6&amp;um=1&amp;itbs=1&amp;tbnid=cm03sgi1o0LvKM:&amp;tbnh=137&amp;tbnw=91&amp;prev=/images?q=pictures+of+F18+landing+gear&amp;um=1&amp;hl=en&amp;rls=ig&amp;tbs=isch: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D5EC2E83-BD6D-F5FD-8441-E3A27BCFCEC8}"/>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2704DD9D-0D5B-EE7C-7F6C-6B19F69863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4" name="TextBox 10">
            <a:extLst>
              <a:ext uri="{FF2B5EF4-FFF2-40B4-BE49-F238E27FC236}">
                <a16:creationId xmlns:a16="http://schemas.microsoft.com/office/drawing/2014/main" id="{E430058C-520D-7A88-DB07-E92EA7929DC0}"/>
              </a:ext>
            </a:extLst>
          </p:cNvPr>
          <p:cNvSpPr txBox="1">
            <a:spLocks noChangeArrowheads="1"/>
          </p:cNvSpPr>
          <p:nvPr/>
        </p:nvSpPr>
        <p:spPr bwMode="auto">
          <a:xfrm>
            <a:off x="2370511" y="396321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1" u="none" strike="noStrike" kern="1200" cap="none" spc="0" normalizeH="0" baseline="0" noProof="0" dirty="0">
                <a:ln>
                  <a:noFill/>
                </a:ln>
                <a:solidFill>
                  <a:srgbClr val="000000">
                    <a:lumMod val="50000"/>
                    <a:lumOff val="50000"/>
                  </a:srgbClr>
                </a:solidFill>
                <a:effectLst/>
                <a:uLnTx/>
                <a:uFillTx/>
                <a:latin typeface="Aptos" panose="020B0004020202020204" pitchFamily="34" charset="0"/>
                <a:ea typeface="MS PGothic" pitchFamily="34" charset="-128"/>
                <a:cs typeface="Arial" panose="020B0604020202020204" pitchFamily="34" charset="0"/>
              </a:rPr>
              <a:t>Presented to:</a:t>
            </a:r>
          </a:p>
        </p:txBody>
      </p:sp>
      <p:sp>
        <p:nvSpPr>
          <p:cNvPr id="13" name="Text Placeholder 10">
            <a:extLst>
              <a:ext uri="{FF2B5EF4-FFF2-40B4-BE49-F238E27FC236}">
                <a16:creationId xmlns:a16="http://schemas.microsoft.com/office/drawing/2014/main" id="{01654C13-6A2A-1BE1-151F-0863F4257715}"/>
              </a:ext>
            </a:extLst>
          </p:cNvPr>
          <p:cNvSpPr txBox="1">
            <a:spLocks/>
          </p:cNvSpPr>
          <p:nvPr/>
        </p:nvSpPr>
        <p:spPr>
          <a:xfrm>
            <a:off x="2370511" y="4211273"/>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Department of </a:t>
            </a:r>
            <a:r>
              <a:rPr kumimoji="0" lang="en-US" sz="1400" b="0" i="0" u="none" strike="noStrike" kern="1200" cap="none" spc="0" normalizeH="0" baseline="0" noProof="0" dirty="0" err="1">
                <a:ln>
                  <a:noFill/>
                </a:ln>
                <a:solidFill>
                  <a:srgbClr val="000000"/>
                </a:solidFill>
                <a:effectLst/>
                <a:uLnTx/>
                <a:uFillTx/>
                <a:latin typeface="Aptos" panose="020B0004020202020204" pitchFamily="34" charset="0"/>
                <a:ea typeface="Roboto Slab Medium" pitchFamily="2" charset="0"/>
                <a:cs typeface="Roboto Slab Medium" pitchFamily="2" charset="0"/>
              </a:rPr>
              <a:t>th</a:t>
            </a:r>
            <a:r>
              <a:rPr lang="en-US" b="0" dirty="0">
                <a:solidFill>
                  <a:srgbClr val="000000"/>
                </a:solidFill>
                <a:latin typeface="Aptos" panose="020B0004020202020204" pitchFamily="34" charset="0"/>
                <a:ea typeface="Roboto Slab Medium" pitchFamily="2" charset="0"/>
                <a:cs typeface="Roboto Slab Medium" pitchFamily="2" charset="0"/>
              </a:rPr>
              <a:t>e </a:t>
            </a: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Navy Gold Coast</a:t>
            </a:r>
          </a:p>
        </p:txBody>
      </p:sp>
      <p:sp>
        <p:nvSpPr>
          <p:cNvPr id="16" name="Text Placeholder 16">
            <a:extLst>
              <a:ext uri="{FF2B5EF4-FFF2-40B4-BE49-F238E27FC236}">
                <a16:creationId xmlns:a16="http://schemas.microsoft.com/office/drawing/2014/main" id="{C9D24373-1600-1CFA-BF6B-2AD9CF458A2D}"/>
              </a:ext>
            </a:extLst>
          </p:cNvPr>
          <p:cNvSpPr txBox="1">
            <a:spLocks/>
          </p:cNvSpPr>
          <p:nvPr/>
        </p:nvSpPr>
        <p:spPr>
          <a:xfrm>
            <a:off x="2370511" y="4469944"/>
            <a:ext cx="2946400" cy="233363"/>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solidFill>
              <a:effectLst/>
              <a:uLnTx/>
              <a:uFillTx/>
              <a:latin typeface="Aptos" panose="020B0004020202020204" pitchFamily="34" charset="0"/>
              <a:ea typeface="Roboto Slab Light" pitchFamily="2" charset="0"/>
              <a:cs typeface="Roboto Slab Light" pitchFamily="2" charset="0"/>
            </a:endParaRPr>
          </a:p>
        </p:txBody>
      </p:sp>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1" u="none" strike="noStrike" kern="1200" cap="none" spc="0" normalizeH="0" baseline="0" noProof="0" dirty="0">
                <a:ln>
                  <a:noFill/>
                </a:ln>
                <a:solidFill>
                  <a:srgbClr val="000000">
                    <a:lumMod val="50000"/>
                    <a:lumOff val="50000"/>
                  </a:srgbClr>
                </a:solidFill>
                <a:effectLst/>
                <a:uLnTx/>
                <a:uFillTx/>
                <a:latin typeface="Aptos" panose="020B0004020202020204" pitchFamily="34" charset="0"/>
                <a:ea typeface="MS PGothic" pitchFamily="34" charset="-128"/>
                <a:cs typeface="Arial" panose="020B0604020202020204" pitchFamily="34" charset="0"/>
              </a:rPr>
              <a:t>Presented by:</a:t>
            </a:r>
          </a:p>
        </p:txBody>
      </p:sp>
      <p:sp>
        <p:nvSpPr>
          <p:cNvPr id="18" name="Text Placeholder 10">
            <a:extLst>
              <a:ext uri="{FF2B5EF4-FFF2-40B4-BE49-F238E27FC236}">
                <a16:creationId xmlns:a16="http://schemas.microsoft.com/office/drawing/2014/main" id="{BADA8F79-0F5F-EB27-4849-DAE3901C7501}"/>
              </a:ext>
            </a:extLst>
          </p:cNvPr>
          <p:cNvSpPr txBox="1">
            <a:spLocks/>
          </p:cNvSpPr>
          <p:nvPr/>
        </p:nvSpPr>
        <p:spPr>
          <a:xfrm>
            <a:off x="2370511" y="5106884"/>
            <a:ext cx="3466763"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Roboto Slab Medium" pitchFamily="2" charset="0"/>
                <a:cs typeface="Roboto Slab Medium" pitchFamily="2" charset="0"/>
              </a:rPr>
              <a:t>Naval Supply Systems Command</a:t>
            </a:r>
          </a:p>
          <a:p>
            <a:pPr marL="0" indent="0">
              <a:buNone/>
              <a:defRPr/>
            </a:pPr>
            <a:r>
              <a:rPr lang="en-US" b="0" dirty="0">
                <a:solidFill>
                  <a:srgbClr val="000000"/>
                </a:solidFill>
                <a:latin typeface="Aptos" panose="020B0004020202020204" pitchFamily="34" charset="0"/>
                <a:ea typeface="Roboto Slab Medium" pitchFamily="2" charset="0"/>
                <a:cs typeface="Roboto Slab Medium" pitchFamily="2" charset="0"/>
              </a:rPr>
              <a:t>Noreen McDonough</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dirty="0">
                <a:solidFill>
                  <a:srgbClr val="000000"/>
                </a:solidFill>
                <a:latin typeface="Aptos" panose="020B0004020202020204" pitchFamily="34" charset="0"/>
                <a:ea typeface="Roboto Slab Medium" pitchFamily="2" charset="0"/>
                <a:cs typeface="Roboto Slab Medium" pitchFamily="2" charset="0"/>
              </a:rPr>
              <a:t>Director, Office of Small Business Programs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p:txBody>
      </p:sp>
      <p:sp>
        <p:nvSpPr>
          <p:cNvPr id="20" name="TextBox 19">
            <a:extLst>
              <a:ext uri="{FF2B5EF4-FFF2-40B4-BE49-F238E27FC236}">
                <a16:creationId xmlns:a16="http://schemas.microsoft.com/office/drawing/2014/main" id="{47A17EFB-D19F-AD5F-0B1B-71CBEC533714}"/>
              </a:ext>
            </a:extLst>
          </p:cNvPr>
          <p:cNvSpPr txBox="1">
            <a:spLocks noChangeArrowheads="1"/>
          </p:cNvSpPr>
          <p:nvPr/>
        </p:nvSpPr>
        <p:spPr bwMode="auto">
          <a:xfrm>
            <a:off x="2370511" y="625057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002060"/>
                </a:solidFill>
                <a:effectLst/>
                <a:uLnTx/>
                <a:uFillTx/>
                <a:latin typeface="Aptos" panose="020B0004020202020204" pitchFamily="34" charset="0"/>
                <a:ea typeface="Roboto Slab Medium" pitchFamily="2" charset="0"/>
                <a:cs typeface="Roboto Slab Medium" pitchFamily="2" charset="0"/>
              </a:rPr>
              <a:t>August 2026</a:t>
            </a:r>
          </a:p>
        </p:txBody>
      </p:sp>
      <p:sp>
        <p:nvSpPr>
          <p:cNvPr id="21" name="Rectangle 7">
            <a:extLst>
              <a:ext uri="{FF2B5EF4-FFF2-40B4-BE49-F238E27FC236}">
                <a16:creationId xmlns:a16="http://schemas.microsoft.com/office/drawing/2014/main" id="{C74C2658-C35D-4722-237B-D100322EE265}"/>
              </a:ext>
            </a:extLst>
          </p:cNvPr>
          <p:cNvSpPr txBox="1">
            <a:spLocks noChangeArrowheads="1"/>
          </p:cNvSpPr>
          <p:nvPr/>
        </p:nvSpPr>
        <p:spPr bwMode="auto">
          <a:xfrm>
            <a:off x="2492430" y="2958686"/>
            <a:ext cx="992309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Roboto Slab SemiBold" pitchFamily="2" charset="0"/>
                <a:cs typeface="Roboto Slab SemiBold" pitchFamily="2" charset="0"/>
              </a:rPr>
              <a:t>Doing Business with NAVSUP:</a:t>
            </a:r>
          </a:p>
          <a:p>
            <a:pPr eaLnBrk="1" hangingPunct="1">
              <a:defRPr/>
            </a:pPr>
            <a:r>
              <a:rPr lang="en-US" sz="2000" dirty="0">
                <a:solidFill>
                  <a:srgbClr val="000000">
                    <a:lumMod val="50000"/>
                    <a:lumOff val="50000"/>
                  </a:srgbClr>
                </a:solidFill>
                <a:latin typeface="Aptos ExtraBold" panose="020B0004020202020204" pitchFamily="34" charset="0"/>
              </a:rPr>
              <a:t>Constrained Supply Chains, Source Development, and Contracting 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Roboto Slab SemiBold" pitchFamily="2" charset="0"/>
              <a:cs typeface="Roboto Slab SemiBold" pitchFamily="2" charset="0"/>
            </a:endParaRPr>
          </a:p>
        </p:txBody>
      </p:sp>
    </p:spTree>
    <p:extLst>
      <p:ext uri="{BB962C8B-B14F-4D97-AF65-F5344CB8AC3E}">
        <p14:creationId xmlns:p14="http://schemas.microsoft.com/office/powerpoint/2010/main" val="2533342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3BDF5-41EC-C152-9BC1-2A933E145BF7}"/>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44DC3C9D-06FF-6A07-F3BC-C7B7E924ED7B}"/>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C105F79C-BC78-EB85-4C23-241BE001BA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17" name="TextBox 10">
            <a:extLst>
              <a:ext uri="{FF2B5EF4-FFF2-40B4-BE49-F238E27FC236}">
                <a16:creationId xmlns:a16="http://schemas.microsoft.com/office/drawing/2014/main" id="{F1BABFB4-6187-9D57-B267-90CEDB19187C}"/>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E39A9FCA-EBC9-2C55-494E-ADA20A44EDAE}"/>
              </a:ext>
            </a:extLst>
          </p:cNvPr>
          <p:cNvSpPr txBox="1">
            <a:spLocks/>
          </p:cNvSpPr>
          <p:nvPr/>
        </p:nvSpPr>
        <p:spPr>
          <a:xfrm>
            <a:off x="2370511" y="5106884"/>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Code N984</a:t>
            </a:r>
            <a:r>
              <a:rPr lang="en-US" b="0" dirty="0">
                <a:latin typeface="Aptos" panose="020B0004020202020204" pitchFamily="34" charset="0"/>
              </a:rPr>
              <a:t>	</a:t>
            </a:r>
          </a:p>
        </p:txBody>
      </p:sp>
      <p:sp>
        <p:nvSpPr>
          <p:cNvPr id="19" name="Text Placeholder 16">
            <a:extLst>
              <a:ext uri="{FF2B5EF4-FFF2-40B4-BE49-F238E27FC236}">
                <a16:creationId xmlns:a16="http://schemas.microsoft.com/office/drawing/2014/main" id="{D959AE3C-2781-84DE-FB88-93790EA2EDDD}"/>
              </a:ext>
            </a:extLst>
          </p:cNvPr>
          <p:cNvSpPr txBox="1">
            <a:spLocks/>
          </p:cNvSpPr>
          <p:nvPr/>
        </p:nvSpPr>
        <p:spPr>
          <a:xfrm>
            <a:off x="2370511" y="5365555"/>
            <a:ext cx="2946400" cy="233363"/>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dirty="0">
                <a:latin typeface="Aptos" panose="020B0004020202020204" pitchFamily="34" charset="0"/>
                <a:ea typeface="Roboto Slab Light" pitchFamily="2" charset="0"/>
                <a:cs typeface="Roboto Slab Light" pitchFamily="2" charset="0"/>
              </a:rPr>
              <a:t>LCDR Stephen Martir</a:t>
            </a:r>
          </a:p>
        </p:txBody>
      </p:sp>
      <p:sp>
        <p:nvSpPr>
          <p:cNvPr id="21" name="Rectangle 7">
            <a:extLst>
              <a:ext uri="{FF2B5EF4-FFF2-40B4-BE49-F238E27FC236}">
                <a16:creationId xmlns:a16="http://schemas.microsoft.com/office/drawing/2014/main" id="{01BB49DA-4611-5E10-D5AF-C1F53765DFD6}"/>
              </a:ext>
            </a:extLst>
          </p:cNvPr>
          <p:cNvSpPr txBox="1">
            <a:spLocks noChangeArrowheads="1"/>
          </p:cNvSpPr>
          <p:nvPr/>
        </p:nvSpPr>
        <p:spPr bwMode="auto">
          <a:xfrm>
            <a:off x="2370510" y="3082496"/>
            <a:ext cx="8774461"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24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NAVSUP WSS Code N98 Aviation Operations</a:t>
            </a:r>
          </a:p>
        </p:txBody>
      </p:sp>
    </p:spTree>
    <p:extLst>
      <p:ext uri="{BB962C8B-B14F-4D97-AF65-F5344CB8AC3E}">
        <p14:creationId xmlns:p14="http://schemas.microsoft.com/office/powerpoint/2010/main" val="16402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894F92-F934-1419-5553-B05FE56CD432}"/>
              </a:ext>
            </a:extLst>
          </p:cNvPr>
          <p:cNvSpPr>
            <a:spLocks noGrp="1"/>
          </p:cNvSpPr>
          <p:nvPr>
            <p:ph type="title"/>
          </p:nvPr>
        </p:nvSpPr>
        <p:spPr>
          <a:xfrm>
            <a:off x="2369291" y="235942"/>
            <a:ext cx="7893595" cy="847349"/>
          </a:xfrm>
        </p:spPr>
        <p:txBody>
          <a:bodyPr/>
          <a:lstStyle/>
          <a:p>
            <a:r>
              <a:rPr lang="en-US" dirty="0">
                <a:latin typeface="Aptos ExtraBold" panose="020B0004020202020204"/>
              </a:rPr>
              <a:t>Navy Working Capital Fund </a:t>
            </a:r>
            <a:br>
              <a:rPr lang="en-US" dirty="0">
                <a:latin typeface="Aptos ExtraBold" panose="020B0004020202020204"/>
              </a:rPr>
            </a:br>
            <a:r>
              <a:rPr lang="en-US" sz="2000" i="1" dirty="0">
                <a:latin typeface="Aptos ExtraBold" panose="020B0004020202020204"/>
              </a:rPr>
              <a:t>Supply Management  Revolving Fund </a:t>
            </a:r>
          </a:p>
        </p:txBody>
      </p:sp>
      <p:pic>
        <p:nvPicPr>
          <p:cNvPr id="4" name="Picture 3">
            <a:extLst>
              <a:ext uri="{FF2B5EF4-FFF2-40B4-BE49-F238E27FC236}">
                <a16:creationId xmlns:a16="http://schemas.microsoft.com/office/drawing/2014/main" id="{607C78A6-7152-73C7-39A2-FC7B324D12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997" y="1318438"/>
            <a:ext cx="11098007" cy="5303620"/>
          </a:xfrm>
          <a:prstGeom prst="rect">
            <a:avLst/>
          </a:prstGeom>
        </p:spPr>
      </p:pic>
    </p:spTree>
    <p:extLst>
      <p:ext uri="{BB962C8B-B14F-4D97-AF65-F5344CB8AC3E}">
        <p14:creationId xmlns:p14="http://schemas.microsoft.com/office/powerpoint/2010/main" val="1189959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DB640-DA6C-4728-72F1-4A777DA9BC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C2A0B6-1BE9-5C21-D92E-11AB5CB90896}"/>
              </a:ext>
            </a:extLst>
          </p:cNvPr>
          <p:cNvSpPr>
            <a:spLocks noGrp="1"/>
          </p:cNvSpPr>
          <p:nvPr>
            <p:ph type="title"/>
          </p:nvPr>
        </p:nvSpPr>
        <p:spPr>
          <a:xfrm>
            <a:off x="2348723" y="109694"/>
            <a:ext cx="7893595" cy="997243"/>
          </a:xfrm>
        </p:spPr>
        <p:txBody>
          <a:bodyPr/>
          <a:lstStyle/>
          <a:p>
            <a:r>
              <a:rPr lang="en-US" dirty="0"/>
              <a:t>Sales and Operations Planning </a:t>
            </a:r>
            <a:br>
              <a:rPr lang="en-US" dirty="0"/>
            </a:br>
            <a:r>
              <a:rPr lang="en-US" sz="2000" i="1" dirty="0"/>
              <a:t>Categories &amp; Forecastability </a:t>
            </a:r>
          </a:p>
        </p:txBody>
      </p:sp>
      <p:graphicFrame>
        <p:nvGraphicFramePr>
          <p:cNvPr id="20" name="Chart 19">
            <a:extLst>
              <a:ext uri="{FF2B5EF4-FFF2-40B4-BE49-F238E27FC236}">
                <a16:creationId xmlns:a16="http://schemas.microsoft.com/office/drawing/2014/main" id="{DA106D97-9653-3D59-0321-A4B9BAB534DA}"/>
              </a:ext>
            </a:extLst>
          </p:cNvPr>
          <p:cNvGraphicFramePr/>
          <p:nvPr/>
        </p:nvGraphicFramePr>
        <p:xfrm>
          <a:off x="-700219" y="770068"/>
          <a:ext cx="5629275"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a:extLst>
              <a:ext uri="{FF2B5EF4-FFF2-40B4-BE49-F238E27FC236}">
                <a16:creationId xmlns:a16="http://schemas.microsoft.com/office/drawing/2014/main" id="{87B26F37-722A-A15C-7097-A49D2F4BC025}"/>
              </a:ext>
            </a:extLst>
          </p:cNvPr>
          <p:cNvSpPr txBox="1"/>
          <p:nvPr/>
        </p:nvSpPr>
        <p:spPr>
          <a:xfrm>
            <a:off x="1859921" y="4038689"/>
            <a:ext cx="1298030" cy="369332"/>
          </a:xfrm>
          <a:prstGeom prst="rect">
            <a:avLst/>
          </a:prstGeom>
          <a:noFill/>
        </p:spPr>
        <p:txBody>
          <a:bodyPr wrap="square" rtlCol="0">
            <a:spAutoFit/>
          </a:bodyPr>
          <a:lstStyle/>
          <a:p>
            <a:pPr algn="ctr">
              <a:defRPr/>
            </a:pPr>
            <a:r>
              <a:rPr lang="en-US" i="1" dirty="0">
                <a:solidFill>
                  <a:schemeClr val="bg1">
                    <a:lumMod val="50000"/>
                  </a:schemeClr>
                </a:solidFill>
                <a:latin typeface="Arial Black" panose="020B0A04020102020204" pitchFamily="34" charset="0"/>
              </a:rPr>
              <a:t>SALES</a:t>
            </a:r>
          </a:p>
        </p:txBody>
      </p:sp>
      <p:graphicFrame>
        <p:nvGraphicFramePr>
          <p:cNvPr id="23" name="Chart 22">
            <a:extLst>
              <a:ext uri="{FF2B5EF4-FFF2-40B4-BE49-F238E27FC236}">
                <a16:creationId xmlns:a16="http://schemas.microsoft.com/office/drawing/2014/main" id="{B1D0E964-3C21-785E-AA89-A565469F5972}"/>
              </a:ext>
            </a:extLst>
          </p:cNvPr>
          <p:cNvGraphicFramePr/>
          <p:nvPr/>
        </p:nvGraphicFramePr>
        <p:xfrm>
          <a:off x="5473759" y="1424617"/>
          <a:ext cx="6225181" cy="247923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Chart 23">
            <a:extLst>
              <a:ext uri="{FF2B5EF4-FFF2-40B4-BE49-F238E27FC236}">
                <a16:creationId xmlns:a16="http://schemas.microsoft.com/office/drawing/2014/main" id="{C206D04E-1FCE-1D66-C812-2171D9C2761B}"/>
              </a:ext>
            </a:extLst>
          </p:cNvPr>
          <p:cNvGraphicFramePr/>
          <p:nvPr/>
        </p:nvGraphicFramePr>
        <p:xfrm>
          <a:off x="5473758" y="4110990"/>
          <a:ext cx="6197644" cy="2397362"/>
        </p:xfrm>
        <a:graphic>
          <a:graphicData uri="http://schemas.openxmlformats.org/drawingml/2006/chart">
            <c:chart xmlns:c="http://schemas.openxmlformats.org/drawingml/2006/chart" xmlns:r="http://schemas.openxmlformats.org/officeDocument/2006/relationships" r:id="rId5"/>
          </a:graphicData>
        </a:graphic>
      </p:graphicFrame>
      <p:pic>
        <p:nvPicPr>
          <p:cNvPr id="35" name="Picture 34">
            <a:extLst>
              <a:ext uri="{FF2B5EF4-FFF2-40B4-BE49-F238E27FC236}">
                <a16:creationId xmlns:a16="http://schemas.microsoft.com/office/drawing/2014/main" id="{BCF074B8-6A57-E492-A242-2C954D72A272}"/>
              </a:ext>
            </a:extLst>
          </p:cNvPr>
          <p:cNvPicPr>
            <a:picLocks noChangeAspect="1"/>
          </p:cNvPicPr>
          <p:nvPr/>
        </p:nvPicPr>
        <p:blipFill>
          <a:blip r:embed="rId6" cstate="email">
            <a:alphaModFix amt="70000"/>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rcRect l="18226" t="10039" r="20167" b="20246"/>
          <a:stretch>
            <a:fillRect/>
          </a:stretch>
        </p:blipFill>
        <p:spPr>
          <a:xfrm>
            <a:off x="1748370" y="2838676"/>
            <a:ext cx="1612414" cy="1228115"/>
          </a:xfrm>
          <a:prstGeom prst="rect">
            <a:avLst/>
          </a:prstGeom>
          <a:effectLst>
            <a:outerShdw blurRad="76200" dist="177800" dir="18900000" sy="23000" kx="-1200000" algn="bl" rotWithShape="0">
              <a:prstClr val="black">
                <a:alpha val="41000"/>
              </a:prstClr>
            </a:outerShdw>
          </a:effectLst>
        </p:spPr>
      </p:pic>
      <p:grpSp>
        <p:nvGrpSpPr>
          <p:cNvPr id="63" name="Group 62">
            <a:extLst>
              <a:ext uri="{FF2B5EF4-FFF2-40B4-BE49-F238E27FC236}">
                <a16:creationId xmlns:a16="http://schemas.microsoft.com/office/drawing/2014/main" id="{6AABDA15-4A00-F88A-FBDB-2F933FEDE7AF}"/>
              </a:ext>
            </a:extLst>
          </p:cNvPr>
          <p:cNvGrpSpPr/>
          <p:nvPr/>
        </p:nvGrpSpPr>
        <p:grpSpPr>
          <a:xfrm>
            <a:off x="5402449" y="3954334"/>
            <a:ext cx="6339155" cy="581033"/>
            <a:chOff x="5402449" y="3940472"/>
            <a:chExt cx="6339155" cy="581033"/>
          </a:xfrm>
        </p:grpSpPr>
        <p:grpSp>
          <p:nvGrpSpPr>
            <p:cNvPr id="60" name="Group 59">
              <a:extLst>
                <a:ext uri="{FF2B5EF4-FFF2-40B4-BE49-F238E27FC236}">
                  <a16:creationId xmlns:a16="http://schemas.microsoft.com/office/drawing/2014/main" id="{E64D2E9F-3314-D3BD-EAD4-FB370D87A8AD}"/>
                </a:ext>
              </a:extLst>
            </p:cNvPr>
            <p:cNvGrpSpPr/>
            <p:nvPr/>
          </p:nvGrpSpPr>
          <p:grpSpPr>
            <a:xfrm>
              <a:off x="7708056" y="3940472"/>
              <a:ext cx="4033548" cy="581033"/>
              <a:chOff x="7665392" y="4007512"/>
              <a:chExt cx="4033548" cy="581033"/>
            </a:xfrm>
          </p:grpSpPr>
          <p:sp>
            <p:nvSpPr>
              <p:cNvPr id="55" name="Rectangle: Rounded Corners 54">
                <a:extLst>
                  <a:ext uri="{FF2B5EF4-FFF2-40B4-BE49-F238E27FC236}">
                    <a16:creationId xmlns:a16="http://schemas.microsoft.com/office/drawing/2014/main" id="{4854AC69-58AA-D03C-B67F-B1A9F1EA209F}"/>
                  </a:ext>
                </a:extLst>
              </p:cNvPr>
              <p:cNvSpPr/>
              <p:nvPr/>
            </p:nvSpPr>
            <p:spPr>
              <a:xfrm>
                <a:off x="7665392" y="4007512"/>
                <a:ext cx="4033548" cy="581033"/>
              </a:xfrm>
              <a:prstGeom prst="roundRect">
                <a:avLst>
                  <a:gd name="adj" fmla="val 28620"/>
                </a:avLst>
              </a:prstGeom>
              <a:solidFill>
                <a:srgbClr val="12284B"/>
              </a:solidFill>
              <a:ln w="12700" cap="flat" cmpd="sng" algn="ctr">
                <a:solidFill>
                  <a:schemeClr val="accent6">
                    <a:lumMod val="40000"/>
                    <a:lumOff val="60000"/>
                  </a:schemeClr>
                </a:solidFill>
                <a:prstDash val="solid"/>
                <a:miter lim="800000"/>
              </a:ln>
              <a:effectLst>
                <a:glow rad="76200">
                  <a:schemeClr val="accent6">
                    <a:lumMod val="40000"/>
                    <a:lumOff val="60000"/>
                    <a:alpha val="40000"/>
                  </a:scheme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Arial"/>
                    <a:ea typeface="+mn-ea"/>
                    <a:cs typeface="+mn-cs"/>
                  </a:rPr>
                  <a:t>        </a:t>
                </a:r>
                <a:r>
                  <a:rPr kumimoji="0" lang="en-US" sz="1800" b="1" i="1" u="none" strike="noStrike" kern="0" cap="none" spc="0" normalizeH="0" baseline="0" noProof="0" dirty="0">
                    <a:ln>
                      <a:noFill/>
                    </a:ln>
                    <a:solidFill>
                      <a:schemeClr val="bg1"/>
                    </a:solidFill>
                    <a:effectLst/>
                    <a:uLnTx/>
                    <a:uFillTx/>
                    <a:latin typeface="Arial"/>
                    <a:ea typeface="+mn-ea"/>
                    <a:cs typeface="+mn-cs"/>
                  </a:rPr>
                  <a:t>Intermittent &amp; unforecastable</a:t>
                </a:r>
              </a:p>
            </p:txBody>
          </p:sp>
          <p:pic>
            <p:nvPicPr>
              <p:cNvPr id="28" name="Graphic 27" descr="Slot Machine with solid fill">
                <a:extLst>
                  <a:ext uri="{FF2B5EF4-FFF2-40B4-BE49-F238E27FC236}">
                    <a16:creationId xmlns:a16="http://schemas.microsoft.com/office/drawing/2014/main" id="{43EBE975-E4E4-86F3-A936-D653A71A810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49350" y="4023690"/>
                <a:ext cx="496473" cy="496473"/>
              </a:xfrm>
              <a:prstGeom prst="rect">
                <a:avLst/>
              </a:prstGeom>
            </p:spPr>
          </p:pic>
        </p:grpSp>
        <p:grpSp>
          <p:nvGrpSpPr>
            <p:cNvPr id="62" name="Group 61">
              <a:extLst>
                <a:ext uri="{FF2B5EF4-FFF2-40B4-BE49-F238E27FC236}">
                  <a16:creationId xmlns:a16="http://schemas.microsoft.com/office/drawing/2014/main" id="{EF01F476-F5F2-DE90-727E-E8E471849B85}"/>
                </a:ext>
              </a:extLst>
            </p:cNvPr>
            <p:cNvGrpSpPr/>
            <p:nvPr/>
          </p:nvGrpSpPr>
          <p:grpSpPr>
            <a:xfrm>
              <a:off x="5402449" y="4023689"/>
              <a:ext cx="2234297" cy="451726"/>
              <a:chOff x="5402449" y="4023689"/>
              <a:chExt cx="2234297" cy="451726"/>
            </a:xfrm>
          </p:grpSpPr>
          <p:sp>
            <p:nvSpPr>
              <p:cNvPr id="59" name="TextBox 58">
                <a:extLst>
                  <a:ext uri="{FF2B5EF4-FFF2-40B4-BE49-F238E27FC236}">
                    <a16:creationId xmlns:a16="http://schemas.microsoft.com/office/drawing/2014/main" id="{7465DC40-55D5-A61E-2EF1-FDDB8976B2C9}"/>
                  </a:ext>
                </a:extLst>
              </p:cNvPr>
              <p:cNvSpPr txBox="1"/>
              <p:nvPr/>
            </p:nvSpPr>
            <p:spPr>
              <a:xfrm>
                <a:off x="5402449" y="4023689"/>
                <a:ext cx="2234297" cy="451726"/>
              </a:xfrm>
              <a:custGeom>
                <a:avLst/>
                <a:gdLst>
                  <a:gd name="csX0" fmla="*/ 218255 w 2234297"/>
                  <a:gd name="csY0" fmla="*/ 0 h 451726"/>
                  <a:gd name="csX1" fmla="*/ 419359 w 2234297"/>
                  <a:gd name="csY1" fmla="*/ 137947 h 451726"/>
                  <a:gd name="csX2" fmla="*/ 425681 w 2234297"/>
                  <a:gd name="csY2" fmla="*/ 170355 h 451726"/>
                  <a:gd name="csX3" fmla="*/ 2141964 w 2234297"/>
                  <a:gd name="csY3" fmla="*/ 170355 h 451726"/>
                  <a:gd name="csX4" fmla="*/ 2141964 w 2234297"/>
                  <a:gd name="csY4" fmla="*/ 124188 h 451726"/>
                  <a:gd name="csX5" fmla="*/ 2234297 w 2234297"/>
                  <a:gd name="csY5" fmla="*/ 216522 h 451726"/>
                  <a:gd name="csX6" fmla="*/ 2141964 w 2234297"/>
                  <a:gd name="csY6" fmla="*/ 308855 h 451726"/>
                  <a:gd name="csX7" fmla="*/ 2141964 w 2234297"/>
                  <a:gd name="csY7" fmla="*/ 262688 h 451726"/>
                  <a:gd name="csX8" fmla="*/ 429326 w 2234297"/>
                  <a:gd name="csY8" fmla="*/ 262688 h 451726"/>
                  <a:gd name="csX9" fmla="*/ 419359 w 2234297"/>
                  <a:gd name="csY9" fmla="*/ 313779 h 451726"/>
                  <a:gd name="csX10" fmla="*/ 218255 w 2234297"/>
                  <a:gd name="csY10" fmla="*/ 451726 h 451726"/>
                  <a:gd name="csX11" fmla="*/ 0 w 2234297"/>
                  <a:gd name="csY11" fmla="*/ 225863 h 451726"/>
                  <a:gd name="csX12" fmla="*/ 218255 w 2234297"/>
                  <a:gd name="csY12" fmla="*/ 0 h 4517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34297" h="451726">
                    <a:moveTo>
                      <a:pt x="218255" y="0"/>
                    </a:moveTo>
                    <a:cubicBezTo>
                      <a:pt x="308660" y="0"/>
                      <a:pt x="386226" y="56881"/>
                      <a:pt x="419359" y="137947"/>
                    </a:cubicBezTo>
                    <a:lnTo>
                      <a:pt x="425681" y="170355"/>
                    </a:lnTo>
                    <a:lnTo>
                      <a:pt x="2141964" y="170355"/>
                    </a:lnTo>
                    <a:lnTo>
                      <a:pt x="2141964" y="124188"/>
                    </a:lnTo>
                    <a:lnTo>
                      <a:pt x="2234297" y="216522"/>
                    </a:lnTo>
                    <a:lnTo>
                      <a:pt x="2141964" y="308855"/>
                    </a:lnTo>
                    <a:lnTo>
                      <a:pt x="2141964" y="262688"/>
                    </a:lnTo>
                    <a:lnTo>
                      <a:pt x="429326" y="262688"/>
                    </a:lnTo>
                    <a:lnTo>
                      <a:pt x="419359" y="313779"/>
                    </a:lnTo>
                    <a:cubicBezTo>
                      <a:pt x="386226" y="394845"/>
                      <a:pt x="308660" y="451726"/>
                      <a:pt x="218255" y="451726"/>
                    </a:cubicBezTo>
                    <a:cubicBezTo>
                      <a:pt x="97716" y="451726"/>
                      <a:pt x="0" y="350604"/>
                      <a:pt x="0" y="225863"/>
                    </a:cubicBezTo>
                    <a:cubicBezTo>
                      <a:pt x="0" y="101122"/>
                      <a:pt x="97716" y="0"/>
                      <a:pt x="218255" y="0"/>
                    </a:cubicBezTo>
                    <a:close/>
                  </a:path>
                </a:pathLst>
              </a:custGeom>
              <a:solidFill>
                <a:srgbClr val="12284B"/>
              </a:solidFill>
              <a:ln w="12700" cap="flat" cmpd="sng" algn="ctr">
                <a:solidFill>
                  <a:schemeClr val="accent6">
                    <a:lumMod val="40000"/>
                    <a:lumOff val="60000"/>
                  </a:schemeClr>
                </a:solidFill>
                <a:prstDash val="solid"/>
                <a:miter lim="800000"/>
              </a:ln>
              <a:effectLst>
                <a:glow rad="38100">
                  <a:schemeClr val="accent6">
                    <a:satMod val="175000"/>
                    <a:alpha val="40000"/>
                  </a:schemeClr>
                </a:glow>
              </a:effectLst>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Arial"/>
                  </a:defRPr>
                </a:lvl1pPr>
              </a:lstStyle>
              <a:p>
                <a:endParaRPr lang="en-US" b="1" dirty="0">
                  <a:solidFill>
                    <a:schemeClr val="bg1"/>
                  </a:solidFill>
                </a:endParaRPr>
              </a:p>
            </p:txBody>
          </p:sp>
          <p:sp>
            <p:nvSpPr>
              <p:cNvPr id="61" name="TextBox 60">
                <a:extLst>
                  <a:ext uri="{FF2B5EF4-FFF2-40B4-BE49-F238E27FC236}">
                    <a16:creationId xmlns:a16="http://schemas.microsoft.com/office/drawing/2014/main" id="{D4289264-8242-08AB-E877-D0D018078D37}"/>
                  </a:ext>
                </a:extLst>
              </p:cNvPr>
              <p:cNvSpPr txBox="1"/>
              <p:nvPr/>
            </p:nvSpPr>
            <p:spPr>
              <a:xfrm>
                <a:off x="5498219" y="4052929"/>
                <a:ext cx="254002" cy="369332"/>
              </a:xfrm>
              <a:prstGeom prst="rect">
                <a:avLst/>
              </a:prstGeom>
              <a:noFill/>
            </p:spPr>
            <p:txBody>
              <a:bodyPr wrap="square" rtlCol="0">
                <a:spAutoFit/>
              </a:bodyPr>
              <a:lstStyle/>
              <a:p>
                <a:pPr algn="ctr"/>
                <a:r>
                  <a:rPr lang="en-US" b="1" dirty="0">
                    <a:solidFill>
                      <a:schemeClr val="bg1"/>
                    </a:solidFill>
                  </a:rPr>
                  <a:t>Z</a:t>
                </a:r>
              </a:p>
            </p:txBody>
          </p:sp>
        </p:grpSp>
      </p:grpSp>
      <p:grpSp>
        <p:nvGrpSpPr>
          <p:cNvPr id="73" name="Group 72">
            <a:extLst>
              <a:ext uri="{FF2B5EF4-FFF2-40B4-BE49-F238E27FC236}">
                <a16:creationId xmlns:a16="http://schemas.microsoft.com/office/drawing/2014/main" id="{89341ACB-395F-79A6-49EE-B0E4825D24FC}"/>
              </a:ext>
            </a:extLst>
          </p:cNvPr>
          <p:cNvGrpSpPr/>
          <p:nvPr/>
        </p:nvGrpSpPr>
        <p:grpSpPr>
          <a:xfrm>
            <a:off x="5402449" y="1282299"/>
            <a:ext cx="6339155" cy="581033"/>
            <a:chOff x="5402449" y="1282299"/>
            <a:chExt cx="6339155" cy="581033"/>
          </a:xfrm>
        </p:grpSpPr>
        <p:grpSp>
          <p:nvGrpSpPr>
            <p:cNvPr id="65" name="Group 64">
              <a:extLst>
                <a:ext uri="{FF2B5EF4-FFF2-40B4-BE49-F238E27FC236}">
                  <a16:creationId xmlns:a16="http://schemas.microsoft.com/office/drawing/2014/main" id="{82941553-3FF3-09D8-CB82-8B5A2073F637}"/>
                </a:ext>
              </a:extLst>
            </p:cNvPr>
            <p:cNvGrpSpPr/>
            <p:nvPr/>
          </p:nvGrpSpPr>
          <p:grpSpPr>
            <a:xfrm>
              <a:off x="5402449" y="1282299"/>
              <a:ext cx="6339155" cy="581033"/>
              <a:chOff x="5402449" y="3940472"/>
              <a:chExt cx="6339155" cy="581033"/>
            </a:xfrm>
          </p:grpSpPr>
          <p:sp>
            <p:nvSpPr>
              <p:cNvPr id="70" name="Rectangle: Rounded Corners 69">
                <a:extLst>
                  <a:ext uri="{FF2B5EF4-FFF2-40B4-BE49-F238E27FC236}">
                    <a16:creationId xmlns:a16="http://schemas.microsoft.com/office/drawing/2014/main" id="{C006673D-A1FE-CF37-413C-A3A512B8AD2B}"/>
                  </a:ext>
                </a:extLst>
              </p:cNvPr>
              <p:cNvSpPr/>
              <p:nvPr/>
            </p:nvSpPr>
            <p:spPr>
              <a:xfrm>
                <a:off x="7708056" y="3940472"/>
                <a:ext cx="4033548" cy="581033"/>
              </a:xfrm>
              <a:prstGeom prst="roundRect">
                <a:avLst>
                  <a:gd name="adj" fmla="val 28620"/>
                </a:avLst>
              </a:prstGeom>
              <a:solidFill>
                <a:srgbClr val="12284B"/>
              </a:solidFill>
              <a:ln w="12700" cap="flat" cmpd="sng" algn="ctr">
                <a:solidFill>
                  <a:srgbClr val="00B050"/>
                </a:solidFill>
                <a:prstDash val="solid"/>
                <a:miter lim="800000"/>
              </a:ln>
              <a:effectLst>
                <a:glow rad="76200">
                  <a:schemeClr val="accent5">
                    <a:satMod val="175000"/>
                    <a:alpha val="40000"/>
                  </a:schemeClr>
                </a:glow>
              </a:effectLst>
            </p:spPr>
            <p:txBody>
              <a:bodyPr rtlCol="0" anchor="ctr"/>
              <a:lstStyle/>
              <a:p>
                <a:pPr algn="ctr"/>
                <a:r>
                  <a:rPr lang="en-US" kern="0" dirty="0">
                    <a:solidFill>
                      <a:sysClr val="windowText" lastClr="000000"/>
                    </a:solidFill>
                    <a:latin typeface="Arial"/>
                  </a:rPr>
                  <a:t> </a:t>
                </a:r>
                <a:r>
                  <a:rPr lang="en-US" b="1" i="1" kern="0" dirty="0">
                    <a:solidFill>
                      <a:schemeClr val="bg1"/>
                    </a:solidFill>
                    <a:latin typeface="Arial"/>
                  </a:rPr>
                  <a:t>Consistent &amp; forecastable</a:t>
                </a:r>
              </a:p>
            </p:txBody>
          </p:sp>
          <p:grpSp>
            <p:nvGrpSpPr>
              <p:cNvPr id="67" name="Group 66">
                <a:extLst>
                  <a:ext uri="{FF2B5EF4-FFF2-40B4-BE49-F238E27FC236}">
                    <a16:creationId xmlns:a16="http://schemas.microsoft.com/office/drawing/2014/main" id="{D4AAD6AD-5284-CF9A-658D-207E7CC7BF3D}"/>
                  </a:ext>
                </a:extLst>
              </p:cNvPr>
              <p:cNvGrpSpPr/>
              <p:nvPr/>
            </p:nvGrpSpPr>
            <p:grpSpPr>
              <a:xfrm>
                <a:off x="5402449" y="4023689"/>
                <a:ext cx="2234297" cy="451726"/>
                <a:chOff x="5402449" y="4023689"/>
                <a:chExt cx="2234297" cy="451726"/>
              </a:xfrm>
            </p:grpSpPr>
            <p:sp>
              <p:nvSpPr>
                <p:cNvPr id="68" name="TextBox 67">
                  <a:extLst>
                    <a:ext uri="{FF2B5EF4-FFF2-40B4-BE49-F238E27FC236}">
                      <a16:creationId xmlns:a16="http://schemas.microsoft.com/office/drawing/2014/main" id="{B3CCC57F-EC74-E101-10A6-FD415ABE7FFA}"/>
                    </a:ext>
                  </a:extLst>
                </p:cNvPr>
                <p:cNvSpPr txBox="1"/>
                <p:nvPr/>
              </p:nvSpPr>
              <p:spPr>
                <a:xfrm>
                  <a:off x="5402449" y="4023689"/>
                  <a:ext cx="2234297" cy="451726"/>
                </a:xfrm>
                <a:custGeom>
                  <a:avLst/>
                  <a:gdLst>
                    <a:gd name="csX0" fmla="*/ 218255 w 2234297"/>
                    <a:gd name="csY0" fmla="*/ 0 h 451726"/>
                    <a:gd name="csX1" fmla="*/ 419359 w 2234297"/>
                    <a:gd name="csY1" fmla="*/ 137947 h 451726"/>
                    <a:gd name="csX2" fmla="*/ 425681 w 2234297"/>
                    <a:gd name="csY2" fmla="*/ 170355 h 451726"/>
                    <a:gd name="csX3" fmla="*/ 2141964 w 2234297"/>
                    <a:gd name="csY3" fmla="*/ 170355 h 451726"/>
                    <a:gd name="csX4" fmla="*/ 2141964 w 2234297"/>
                    <a:gd name="csY4" fmla="*/ 124188 h 451726"/>
                    <a:gd name="csX5" fmla="*/ 2234297 w 2234297"/>
                    <a:gd name="csY5" fmla="*/ 216522 h 451726"/>
                    <a:gd name="csX6" fmla="*/ 2141964 w 2234297"/>
                    <a:gd name="csY6" fmla="*/ 308855 h 451726"/>
                    <a:gd name="csX7" fmla="*/ 2141964 w 2234297"/>
                    <a:gd name="csY7" fmla="*/ 262688 h 451726"/>
                    <a:gd name="csX8" fmla="*/ 429326 w 2234297"/>
                    <a:gd name="csY8" fmla="*/ 262688 h 451726"/>
                    <a:gd name="csX9" fmla="*/ 419359 w 2234297"/>
                    <a:gd name="csY9" fmla="*/ 313779 h 451726"/>
                    <a:gd name="csX10" fmla="*/ 218255 w 2234297"/>
                    <a:gd name="csY10" fmla="*/ 451726 h 451726"/>
                    <a:gd name="csX11" fmla="*/ 0 w 2234297"/>
                    <a:gd name="csY11" fmla="*/ 225863 h 451726"/>
                    <a:gd name="csX12" fmla="*/ 218255 w 2234297"/>
                    <a:gd name="csY12" fmla="*/ 0 h 4517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34297" h="451726">
                      <a:moveTo>
                        <a:pt x="218255" y="0"/>
                      </a:moveTo>
                      <a:cubicBezTo>
                        <a:pt x="308660" y="0"/>
                        <a:pt x="386226" y="56881"/>
                        <a:pt x="419359" y="137947"/>
                      </a:cubicBezTo>
                      <a:lnTo>
                        <a:pt x="425681" y="170355"/>
                      </a:lnTo>
                      <a:lnTo>
                        <a:pt x="2141964" y="170355"/>
                      </a:lnTo>
                      <a:lnTo>
                        <a:pt x="2141964" y="124188"/>
                      </a:lnTo>
                      <a:lnTo>
                        <a:pt x="2234297" y="216522"/>
                      </a:lnTo>
                      <a:lnTo>
                        <a:pt x="2141964" y="308855"/>
                      </a:lnTo>
                      <a:lnTo>
                        <a:pt x="2141964" y="262688"/>
                      </a:lnTo>
                      <a:lnTo>
                        <a:pt x="429326" y="262688"/>
                      </a:lnTo>
                      <a:lnTo>
                        <a:pt x="419359" y="313779"/>
                      </a:lnTo>
                      <a:cubicBezTo>
                        <a:pt x="386226" y="394845"/>
                        <a:pt x="308660" y="451726"/>
                        <a:pt x="218255" y="451726"/>
                      </a:cubicBezTo>
                      <a:cubicBezTo>
                        <a:pt x="97716" y="451726"/>
                        <a:pt x="0" y="350604"/>
                        <a:pt x="0" y="225863"/>
                      </a:cubicBezTo>
                      <a:cubicBezTo>
                        <a:pt x="0" y="101122"/>
                        <a:pt x="97716" y="0"/>
                        <a:pt x="218255" y="0"/>
                      </a:cubicBezTo>
                      <a:close/>
                    </a:path>
                  </a:pathLst>
                </a:custGeom>
                <a:solidFill>
                  <a:srgbClr val="12284B"/>
                </a:solidFill>
                <a:ln w="12700" cap="flat" cmpd="sng" algn="ctr">
                  <a:solidFill>
                    <a:srgbClr val="00B050"/>
                  </a:solidFill>
                  <a:prstDash val="solid"/>
                  <a:miter lim="800000"/>
                </a:ln>
                <a:effectLst>
                  <a:glow rad="76200">
                    <a:schemeClr val="accent5">
                      <a:satMod val="175000"/>
                      <a:alpha val="40000"/>
                    </a:schemeClr>
                  </a:glow>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Arial"/>
                    </a:defRPr>
                  </a:lvl1pPr>
                </a:lstStyle>
                <a:p>
                  <a:endParaRPr lang="en-US" dirty="0"/>
                </a:p>
              </p:txBody>
            </p:sp>
            <p:sp>
              <p:nvSpPr>
                <p:cNvPr id="69" name="TextBox 68">
                  <a:extLst>
                    <a:ext uri="{FF2B5EF4-FFF2-40B4-BE49-F238E27FC236}">
                      <a16:creationId xmlns:a16="http://schemas.microsoft.com/office/drawing/2014/main" id="{CD43E6BD-E71B-F817-BA3E-CBA19D9F7624}"/>
                    </a:ext>
                  </a:extLst>
                </p:cNvPr>
                <p:cNvSpPr txBox="1"/>
                <p:nvPr/>
              </p:nvSpPr>
              <p:spPr>
                <a:xfrm>
                  <a:off x="5498219" y="4052929"/>
                  <a:ext cx="254002" cy="369332"/>
                </a:xfrm>
                <a:prstGeom prst="rect">
                  <a:avLst/>
                </a:prstGeom>
                <a:noFill/>
                <a:ln w="12700" cap="flat" cmpd="sng" algn="ctr">
                  <a:noFill/>
                  <a:prstDash val="solid"/>
                  <a:miter lim="800000"/>
                </a:ln>
                <a:effectLst>
                  <a:glow rad="101600">
                    <a:schemeClr val="accent5">
                      <a:satMod val="175000"/>
                      <a:alpha val="40000"/>
                    </a:schemeClr>
                  </a:glow>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kern="0" cap="none" spc="0" normalizeH="0" baseline="0">
                      <a:ln>
                        <a:noFill/>
                      </a:ln>
                      <a:solidFill>
                        <a:sysClr val="windowText" lastClr="000000"/>
                      </a:solidFill>
                      <a:effectLst/>
                      <a:uLnTx/>
                      <a:uFillTx/>
                      <a:latin typeface="Arial"/>
                    </a:defRPr>
                  </a:lvl1pPr>
                </a:lstStyle>
                <a:p>
                  <a:r>
                    <a:rPr lang="en-US" b="1" dirty="0">
                      <a:solidFill>
                        <a:schemeClr val="bg1"/>
                      </a:solidFill>
                    </a:rPr>
                    <a:t>X</a:t>
                  </a:r>
                </a:p>
              </p:txBody>
            </p:sp>
          </p:grpSp>
        </p:grpSp>
        <p:pic>
          <p:nvPicPr>
            <p:cNvPr id="72" name="Graphic 71" descr="Clock with solid fill">
              <a:extLst>
                <a:ext uri="{FF2B5EF4-FFF2-40B4-BE49-F238E27FC236}">
                  <a16:creationId xmlns:a16="http://schemas.microsoft.com/office/drawing/2014/main" id="{F48A65CC-9F4F-87D1-CF43-592FE83C51D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826807" y="1338312"/>
              <a:ext cx="426885" cy="426885"/>
            </a:xfrm>
            <a:prstGeom prst="rect">
              <a:avLst/>
            </a:prstGeom>
          </p:spPr>
        </p:pic>
      </p:grpSp>
      <p:sp>
        <p:nvSpPr>
          <p:cNvPr id="74" name="TextBox 73">
            <a:extLst>
              <a:ext uri="{FF2B5EF4-FFF2-40B4-BE49-F238E27FC236}">
                <a16:creationId xmlns:a16="http://schemas.microsoft.com/office/drawing/2014/main" id="{CF8D1B4F-F106-E12D-7F7E-5C0D91A3624B}"/>
              </a:ext>
            </a:extLst>
          </p:cNvPr>
          <p:cNvSpPr txBox="1"/>
          <p:nvPr/>
        </p:nvSpPr>
        <p:spPr>
          <a:xfrm>
            <a:off x="2252343" y="1242776"/>
            <a:ext cx="598899" cy="574466"/>
          </a:xfrm>
          <a:prstGeom prst="ellipse">
            <a:avLst/>
          </a:prstGeom>
          <a:gradFill flip="none" rotWithShape="1">
            <a:gsLst>
              <a:gs pos="0">
                <a:schemeClr val="bg1">
                  <a:lumMod val="95000"/>
                </a:schemeClr>
              </a:gs>
              <a:gs pos="100000">
                <a:schemeClr val="bg1">
                  <a:lumMod val="85000"/>
                </a:schemeClr>
              </a:gs>
            </a:gsLst>
            <a:path path="circle">
              <a:fillToRect l="100000" t="100000"/>
            </a:path>
            <a:tileRect r="-100000" b="-100000"/>
          </a:gradFill>
          <a:ln w="12700" cap="flat" cmpd="sng" algn="ctr">
            <a:solidFill>
              <a:schemeClr val="tx1"/>
            </a:solidFill>
            <a:prstDash val="solid"/>
            <a:miter lim="800000"/>
          </a:ln>
          <a:effectLst>
            <a:outerShdw blurRad="63500" sx="102000" sy="102000" algn="ctr" rotWithShape="0">
              <a:prstClr val="black">
                <a:alpha val="40000"/>
              </a:prstClr>
            </a:outerShdw>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sz="3200" b="1" i="0" u="none" strike="noStrike" kern="0" cap="none" spc="0" normalizeH="0" baseline="0">
                <a:ln>
                  <a:noFill/>
                </a:ln>
                <a:solidFill>
                  <a:srgbClr val="5E9FDB"/>
                </a:solidFill>
                <a:effectLst/>
                <a:uLnTx/>
                <a:uFillTx/>
                <a:latin typeface="Arial"/>
              </a:defRPr>
            </a:lvl1pPr>
          </a:lstStyle>
          <a:p>
            <a:r>
              <a:rPr lang="en-US" dirty="0">
                <a:solidFill>
                  <a:srgbClr val="577095"/>
                </a:solidFill>
              </a:rPr>
              <a:t>A</a:t>
            </a:r>
          </a:p>
        </p:txBody>
      </p:sp>
      <p:sp>
        <p:nvSpPr>
          <p:cNvPr id="77" name="TextBox 76">
            <a:extLst>
              <a:ext uri="{FF2B5EF4-FFF2-40B4-BE49-F238E27FC236}">
                <a16:creationId xmlns:a16="http://schemas.microsoft.com/office/drawing/2014/main" id="{10B87506-7540-A36A-0C36-934CA0932EAD}"/>
              </a:ext>
            </a:extLst>
          </p:cNvPr>
          <p:cNvSpPr txBox="1"/>
          <p:nvPr/>
        </p:nvSpPr>
        <p:spPr>
          <a:xfrm>
            <a:off x="4264288" y="2379926"/>
            <a:ext cx="501733" cy="498644"/>
          </a:xfrm>
          <a:prstGeom prst="ellipse">
            <a:avLst/>
          </a:prstGeom>
          <a:gradFill flip="none" rotWithShape="1">
            <a:gsLst>
              <a:gs pos="0">
                <a:schemeClr val="bg1">
                  <a:lumMod val="95000"/>
                </a:schemeClr>
              </a:gs>
              <a:gs pos="100000">
                <a:schemeClr val="bg1">
                  <a:lumMod val="85000"/>
                </a:schemeClr>
              </a:gs>
            </a:gsLst>
            <a:path path="circle">
              <a:fillToRect l="100000" t="100000"/>
            </a:path>
            <a:tileRect r="-100000" b="-100000"/>
          </a:gradFill>
          <a:ln w="12700" cap="flat" cmpd="sng" algn="ctr">
            <a:solidFill>
              <a:schemeClr val="tx1"/>
            </a:solidFill>
            <a:prstDash val="solid"/>
            <a:miter lim="800000"/>
          </a:ln>
          <a:effectLst>
            <a:outerShdw blurRad="63500" sx="102000" sy="102000" algn="ctr" rotWithShape="0">
              <a:prstClr val="black">
                <a:alpha val="40000"/>
              </a:prstClr>
            </a:outerShdw>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sz="3200" b="1" i="0" u="none" strike="noStrike" kern="0" cap="none" spc="0" normalizeH="0" baseline="0">
                <a:ln>
                  <a:noFill/>
                </a:ln>
                <a:solidFill>
                  <a:srgbClr val="5E9FDB"/>
                </a:solidFill>
                <a:effectLst/>
                <a:uLnTx/>
                <a:uFillTx/>
                <a:latin typeface="Arial"/>
              </a:defRPr>
            </a:lvl1pPr>
          </a:lstStyle>
          <a:p>
            <a:r>
              <a:rPr lang="en-US" sz="2400" dirty="0"/>
              <a:t>B</a:t>
            </a:r>
          </a:p>
        </p:txBody>
      </p:sp>
      <p:sp>
        <p:nvSpPr>
          <p:cNvPr id="78" name="TextBox 77">
            <a:extLst>
              <a:ext uri="{FF2B5EF4-FFF2-40B4-BE49-F238E27FC236}">
                <a16:creationId xmlns:a16="http://schemas.microsoft.com/office/drawing/2014/main" id="{4BAAD5A7-0CE3-A836-DD19-BAA38146B50D}"/>
              </a:ext>
            </a:extLst>
          </p:cNvPr>
          <p:cNvSpPr txBox="1"/>
          <p:nvPr/>
        </p:nvSpPr>
        <p:spPr>
          <a:xfrm>
            <a:off x="4535155" y="3865424"/>
            <a:ext cx="342595" cy="344253"/>
          </a:xfrm>
          <a:prstGeom prst="ellipse">
            <a:avLst/>
          </a:prstGeom>
          <a:gradFill flip="none" rotWithShape="1">
            <a:gsLst>
              <a:gs pos="0">
                <a:schemeClr val="bg1">
                  <a:lumMod val="95000"/>
                </a:schemeClr>
              </a:gs>
              <a:gs pos="100000">
                <a:schemeClr val="bg1">
                  <a:lumMod val="85000"/>
                </a:schemeClr>
              </a:gs>
            </a:gsLst>
            <a:path path="circle">
              <a:fillToRect l="100000" t="100000"/>
            </a:path>
            <a:tileRect r="-100000" b="-100000"/>
          </a:gradFill>
          <a:ln w="12700" cap="flat" cmpd="sng" algn="ctr">
            <a:solidFill>
              <a:schemeClr val="tx1"/>
            </a:solidFill>
            <a:prstDash val="solid"/>
            <a:miter lim="800000"/>
          </a:ln>
          <a:effectLst>
            <a:outerShdw blurRad="63500" sx="102000" sy="102000" algn="ctr" rotWithShape="0">
              <a:prstClr val="black">
                <a:alpha val="40000"/>
              </a:prstClr>
            </a:outerShdw>
          </a:effectLst>
        </p:spPr>
        <p:txBody>
          <a:bodyPr rtlCol="0" anchor="ctr"/>
          <a:lstStyle>
            <a:defPPr>
              <a:defRPr lang="en-US"/>
            </a:defPPr>
            <a:lvl1pPr marR="0" lvl="0" indent="0" algn="ctr" fontAlgn="auto">
              <a:lnSpc>
                <a:spcPct val="100000"/>
              </a:lnSpc>
              <a:spcBef>
                <a:spcPts val="0"/>
              </a:spcBef>
              <a:spcAft>
                <a:spcPts val="0"/>
              </a:spcAft>
              <a:buClrTx/>
              <a:buSzTx/>
              <a:buFontTx/>
              <a:buNone/>
              <a:tabLst/>
              <a:defRPr kumimoji="0" sz="3200" b="1" i="0" u="none" strike="noStrike" kern="0" cap="none" spc="0" normalizeH="0" baseline="0">
                <a:ln>
                  <a:noFill/>
                </a:ln>
                <a:solidFill>
                  <a:srgbClr val="5E9FDB"/>
                </a:solidFill>
                <a:effectLst/>
                <a:uLnTx/>
                <a:uFillTx/>
                <a:latin typeface="Arial"/>
              </a:defRPr>
            </a:lvl1pPr>
          </a:lstStyle>
          <a:p>
            <a:r>
              <a:rPr lang="en-US" sz="2000" dirty="0">
                <a:solidFill>
                  <a:srgbClr val="B4CCE9"/>
                </a:solidFill>
              </a:rPr>
              <a:t>C</a:t>
            </a:r>
          </a:p>
        </p:txBody>
      </p:sp>
      <p:grpSp>
        <p:nvGrpSpPr>
          <p:cNvPr id="83" name="Group 82">
            <a:extLst>
              <a:ext uri="{FF2B5EF4-FFF2-40B4-BE49-F238E27FC236}">
                <a16:creationId xmlns:a16="http://schemas.microsoft.com/office/drawing/2014/main" id="{A75027A9-A3DE-DF2D-51B9-F68A925F3480}"/>
              </a:ext>
            </a:extLst>
          </p:cNvPr>
          <p:cNvGrpSpPr/>
          <p:nvPr/>
        </p:nvGrpSpPr>
        <p:grpSpPr>
          <a:xfrm>
            <a:off x="409465" y="4394356"/>
            <a:ext cx="4484622" cy="2065972"/>
            <a:chOff x="409465" y="4394356"/>
            <a:chExt cx="4484622" cy="2065972"/>
          </a:xfrm>
        </p:grpSpPr>
        <p:sp>
          <p:nvSpPr>
            <p:cNvPr id="79" name="Rectangle: Rounded Corners 78">
              <a:extLst>
                <a:ext uri="{FF2B5EF4-FFF2-40B4-BE49-F238E27FC236}">
                  <a16:creationId xmlns:a16="http://schemas.microsoft.com/office/drawing/2014/main" id="{6440A9D4-8BDA-5944-992C-55CCAA98D120}"/>
                </a:ext>
              </a:extLst>
            </p:cNvPr>
            <p:cNvSpPr/>
            <p:nvPr/>
          </p:nvSpPr>
          <p:spPr>
            <a:xfrm>
              <a:off x="1509700" y="4394356"/>
              <a:ext cx="2079534" cy="421093"/>
            </a:xfrm>
            <a:prstGeom prst="roundRect">
              <a:avLst/>
            </a:prstGeom>
            <a:solidFill>
              <a:schemeClr val="bg1">
                <a:lumMod val="95000"/>
              </a:schemeClr>
            </a:solidFill>
            <a:ln w="22225" cap="flat" cmpd="sng" algn="ctr">
              <a:solidFill>
                <a:schemeClr val="bg1">
                  <a:lumMod val="50000"/>
                </a:schemeClr>
              </a:solidFill>
              <a:prstDash val="solid"/>
              <a:miter lim="800000"/>
            </a:ln>
            <a:effectLst>
              <a:outerShdw blurRad="50800" dist="38100" dir="5400000" algn="t" rotWithShape="0">
                <a:prstClr val="black">
                  <a:alpha val="40000"/>
                </a:prstClr>
              </a:outerShdw>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effectLst/>
                  <a:uLnTx/>
                  <a:uFillTx/>
                  <a:latin typeface="Arial"/>
                  <a:ea typeface="MS PGothic" panose="020B0600070205080204" pitchFamily="34" charset="-128"/>
                  <a:cs typeface="MS PGothic" panose="020B0600070205080204" pitchFamily="34" charset="-128"/>
                </a:rPr>
                <a:t>Category Descriptions</a:t>
              </a:r>
              <a:endParaRPr kumimoji="0" lang="en-US" sz="1300" b="0" i="0" u="none" strike="noStrike" kern="0" cap="none" spc="0" normalizeH="0" baseline="0" noProof="0" dirty="0">
                <a:ln>
                  <a:noFill/>
                </a:ln>
                <a:effectLst/>
                <a:uLnTx/>
                <a:uFillTx/>
                <a:latin typeface="Aptos" panose="020B0004020202020204" pitchFamily="34" charset="0"/>
                <a:ea typeface="MS PGothic" panose="020B0600070205080204" pitchFamily="34" charset="-128"/>
                <a:cs typeface="MS PGothic" panose="020B0600070205080204" pitchFamily="34" charset="-128"/>
              </a:endParaRPr>
            </a:p>
          </p:txBody>
        </p:sp>
        <p:sp>
          <p:nvSpPr>
            <p:cNvPr id="31" name="Rectangle: Rounded Corners 30">
              <a:extLst>
                <a:ext uri="{FF2B5EF4-FFF2-40B4-BE49-F238E27FC236}">
                  <a16:creationId xmlns:a16="http://schemas.microsoft.com/office/drawing/2014/main" id="{04E9BFEB-C0EF-1F93-7E60-A0A605978919}"/>
                </a:ext>
              </a:extLst>
            </p:cNvPr>
            <p:cNvSpPr/>
            <p:nvPr/>
          </p:nvSpPr>
          <p:spPr>
            <a:xfrm>
              <a:off x="409465" y="4659506"/>
              <a:ext cx="4484622" cy="1800822"/>
            </a:xfrm>
            <a:prstGeom prst="roundRect">
              <a:avLst>
                <a:gd name="adj" fmla="val 4819"/>
              </a:avLst>
            </a:prstGeom>
            <a:solidFill>
              <a:srgbClr val="FFFCEB"/>
            </a:solidFill>
            <a:ln w="22225" cap="flat" cmpd="sng" algn="ctr">
              <a:solidFill>
                <a:srgbClr val="8C8C8C"/>
              </a:solidFill>
              <a:prstDash val="solid"/>
              <a:miter lim="800000"/>
            </a:ln>
            <a:effectLst>
              <a:outerShdw blurRad="50800" dist="38100" dir="5400000" algn="t"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AX</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a:t>
              </a:r>
              <a:r>
                <a:rPr kumimoji="0" lang="en-US" sz="1300" b="1" i="0" u="none" strike="noStrike" kern="0" cap="none" spc="0" normalizeH="0" baseline="0" noProof="0" dirty="0">
                  <a:ln>
                    <a:noFill/>
                  </a:ln>
                  <a:solidFill>
                    <a:srgbClr val="00D661"/>
                  </a:solidFill>
                  <a:effectLst/>
                  <a:uLnTx/>
                  <a:uFillTx/>
                  <a:latin typeface="Arial"/>
                  <a:ea typeface="MS PGothic" panose="020B0600070205080204" pitchFamily="34" charset="-128"/>
                  <a:cs typeface="MS PGothic" panose="020B0600070205080204" pitchFamily="34" charset="-128"/>
                </a:rPr>
                <a:t>High</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sales contribution and </a:t>
              </a:r>
              <a:r>
                <a:rPr kumimoji="0" lang="en-US" sz="1300" b="1" i="0" u="none" strike="noStrike" kern="0" cap="none" spc="0" normalizeH="0" baseline="0" noProof="0" dirty="0">
                  <a:ln>
                    <a:noFill/>
                  </a:ln>
                  <a:solidFill>
                    <a:srgbClr val="00D661"/>
                  </a:solidFill>
                  <a:effectLst/>
                  <a:uLnTx/>
                  <a:uFillTx/>
                  <a:latin typeface="Arial"/>
                  <a:ea typeface="MS PGothic" panose="020B0600070205080204" pitchFamily="34" charset="-128"/>
                  <a:cs typeface="MS PGothic" panose="020B0600070205080204" pitchFamily="34" charset="-128"/>
                </a:rPr>
                <a:t>consistent</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demand</a:t>
              </a:r>
              <a:endParaRPr kumimoji="0" lang="en-US" sz="1300" b="0" i="0" u="none" strike="noStrike" kern="0" cap="none" spc="0" normalizeH="0" baseline="0" noProof="0" dirty="0">
                <a:ln>
                  <a:noFill/>
                </a:ln>
                <a:solidFill>
                  <a:srgbClr val="111111"/>
                </a:solidFill>
                <a:effectLst/>
                <a:uLnTx/>
                <a:uFillTx/>
                <a:latin typeface="Aptos" panose="020B0004020202020204" pitchFamily="34" charset="0"/>
                <a:ea typeface="MS PGothic" panose="020B0600070205080204" pitchFamily="34" charset="-128"/>
                <a:cs typeface="MS PGothic" panose="020B0600070205080204" pitchFamily="34"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AZ</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a:t>
              </a:r>
              <a:r>
                <a:rPr kumimoji="0" lang="en-US" sz="1300" b="1" i="0" u="none" strike="noStrike" kern="0" cap="none" spc="0" normalizeH="0" baseline="0" noProof="0" dirty="0">
                  <a:ln>
                    <a:noFill/>
                  </a:ln>
                  <a:solidFill>
                    <a:srgbClr val="00D661"/>
                  </a:solidFill>
                  <a:effectLst/>
                  <a:uLnTx/>
                  <a:uFillTx/>
                  <a:latin typeface="Arial"/>
                  <a:ea typeface="MS PGothic" panose="020B0600070205080204" pitchFamily="34" charset="-128"/>
                  <a:cs typeface="MS PGothic" panose="020B0600070205080204" pitchFamily="34" charset="-128"/>
                </a:rPr>
                <a:t>High</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sales contribution but </a:t>
              </a:r>
              <a:r>
                <a:rPr kumimoji="0" lang="en-US" sz="1300" b="1" i="0" u="none" strike="noStrike" kern="0" cap="none" spc="0" normalizeH="0" baseline="0" noProof="0" dirty="0">
                  <a:ln>
                    <a:noFill/>
                  </a:ln>
                  <a:solidFill>
                    <a:schemeClr val="accent6">
                      <a:lumMod val="40000"/>
                      <a:lumOff val="60000"/>
                    </a:schemeClr>
                  </a:solidFill>
                  <a:effectLst/>
                  <a:uLnTx/>
                  <a:uFillTx/>
                  <a:latin typeface="Arial"/>
                  <a:ea typeface="MS PGothic" panose="020B0600070205080204" pitchFamily="34" charset="-128"/>
                  <a:cs typeface="MS PGothic" panose="020B0600070205080204" pitchFamily="34" charset="-128"/>
                </a:rPr>
                <a:t>sporadic</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demand</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dirty="0">
                <a:ln>
                  <a:noFill/>
                </a:ln>
                <a:solidFill>
                  <a:srgbClr val="111111"/>
                </a:solidFill>
                <a:effectLst/>
                <a:uLnTx/>
                <a:uFillTx/>
                <a:latin typeface="Aptos" panose="020B0004020202020204" pitchFamily="34" charset="0"/>
                <a:ea typeface="MS PGothic" panose="020B0600070205080204" pitchFamily="34" charset="-128"/>
                <a:cs typeface="MS PGothic" panose="020B0600070205080204" pitchFamily="34"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BX</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a:t>
              </a:r>
              <a:r>
                <a:rPr kumimoji="0" lang="en-US" sz="1300" b="1" i="0" u="none" strike="noStrike" kern="0" cap="none" spc="0" normalizeH="0" baseline="0" noProof="0" dirty="0">
                  <a:ln>
                    <a:noFill/>
                  </a:ln>
                  <a:solidFill>
                    <a:schemeClr val="accent1">
                      <a:lumMod val="75000"/>
                    </a:schemeClr>
                  </a:solidFill>
                  <a:effectLst/>
                  <a:uLnTx/>
                  <a:uFillTx/>
                  <a:latin typeface="Arial"/>
                  <a:ea typeface="MS PGothic" panose="020B0600070205080204" pitchFamily="34" charset="-128"/>
                  <a:cs typeface="MS PGothic" panose="020B0600070205080204" pitchFamily="34" charset="-128"/>
                </a:rPr>
                <a:t>Moderate</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sales contribution and </a:t>
              </a:r>
              <a:r>
                <a:rPr lang="en-US" sz="1300" b="1" kern="0" dirty="0">
                  <a:solidFill>
                    <a:srgbClr val="00D661"/>
                  </a:solidFill>
                  <a:latin typeface="Arial"/>
                  <a:ea typeface="MS PGothic" panose="020B0600070205080204" pitchFamily="34" charset="-128"/>
                </a:rPr>
                <a:t>consistent</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demand</a:t>
              </a:r>
              <a:endParaRPr kumimoji="0" lang="en-US" sz="1300" b="0" i="0" u="none" strike="noStrike" kern="0" cap="none" spc="0" normalizeH="0" baseline="0" noProof="0" dirty="0">
                <a:ln>
                  <a:noFill/>
                </a:ln>
                <a:solidFill>
                  <a:srgbClr val="111111"/>
                </a:solidFill>
                <a:effectLst/>
                <a:uLnTx/>
                <a:uFillTx/>
                <a:latin typeface="Aptos" panose="020B0004020202020204" pitchFamily="34" charset="0"/>
                <a:ea typeface="MS PGothic" panose="020B0600070205080204" pitchFamily="34" charset="-128"/>
                <a:cs typeface="MS PGothic" panose="020B0600070205080204" pitchFamily="34"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BZ</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a:t>
              </a:r>
              <a:r>
                <a:rPr kumimoji="0" lang="en-US" sz="1300" b="1" i="0" u="none" strike="noStrike" kern="0" cap="none" spc="0" normalizeH="0" baseline="0" noProof="0" dirty="0">
                  <a:ln>
                    <a:noFill/>
                  </a:ln>
                  <a:solidFill>
                    <a:schemeClr val="accent1">
                      <a:lumMod val="75000"/>
                    </a:schemeClr>
                  </a:solidFill>
                  <a:effectLst/>
                  <a:uLnTx/>
                  <a:uFillTx/>
                  <a:latin typeface="Arial"/>
                  <a:ea typeface="MS PGothic" panose="020B0600070205080204" pitchFamily="34" charset="-128"/>
                  <a:cs typeface="MS PGothic" panose="020B0600070205080204" pitchFamily="34" charset="-128"/>
                </a:rPr>
                <a:t>Moderate</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sales contribution but </a:t>
              </a:r>
              <a:r>
                <a:rPr kumimoji="0" lang="en-US" sz="1300" b="1" i="0" u="none" strike="noStrike" kern="0" cap="none" spc="0" normalizeH="0" baseline="0" noProof="0" dirty="0">
                  <a:ln>
                    <a:noFill/>
                  </a:ln>
                  <a:solidFill>
                    <a:schemeClr val="accent6">
                      <a:lumMod val="40000"/>
                      <a:lumOff val="60000"/>
                    </a:schemeClr>
                  </a:solidFill>
                  <a:effectLst/>
                  <a:uLnTx/>
                  <a:uFillTx/>
                  <a:latin typeface="Arial"/>
                  <a:ea typeface="MS PGothic" panose="020B0600070205080204" pitchFamily="34" charset="-128"/>
                  <a:cs typeface="MS PGothic" panose="020B0600070205080204" pitchFamily="34" charset="-128"/>
                </a:rPr>
                <a:t>sporadic</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demand</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dirty="0">
                <a:ln>
                  <a:noFill/>
                </a:ln>
                <a:solidFill>
                  <a:srgbClr val="111111"/>
                </a:solidFill>
                <a:effectLst/>
                <a:uLnTx/>
                <a:uFillTx/>
                <a:latin typeface="Aptos" panose="020B0004020202020204" pitchFamily="34" charset="0"/>
                <a:ea typeface="MS PGothic" panose="020B0600070205080204" pitchFamily="34" charset="-128"/>
                <a:cs typeface="MS PGothic" panose="020B0600070205080204" pitchFamily="34"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CX</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a:t>
              </a:r>
              <a:r>
                <a:rPr lang="en-US" sz="1300" b="1" kern="0" dirty="0">
                  <a:solidFill>
                    <a:schemeClr val="accent6">
                      <a:lumMod val="40000"/>
                      <a:lumOff val="60000"/>
                    </a:schemeClr>
                  </a:solidFill>
                  <a:latin typeface="Arial"/>
                  <a:ea typeface="MS PGothic" panose="020B0600070205080204" pitchFamily="34" charset="-128"/>
                </a:rPr>
                <a:t>Low</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sales contribution and </a:t>
              </a:r>
              <a:r>
                <a:rPr lang="en-US" sz="1300" b="1" kern="0" dirty="0">
                  <a:solidFill>
                    <a:srgbClr val="00D661"/>
                  </a:solidFill>
                  <a:latin typeface="Arial"/>
                  <a:ea typeface="MS PGothic" panose="020B0600070205080204" pitchFamily="34" charset="-128"/>
                </a:rPr>
                <a:t>consistent </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demand</a:t>
              </a:r>
              <a:endParaRPr kumimoji="0" lang="en-US" sz="1300" b="0" i="0" u="none" strike="noStrike" kern="0" cap="none" spc="0" normalizeH="0" baseline="0" noProof="0" dirty="0">
                <a:ln>
                  <a:noFill/>
                </a:ln>
                <a:solidFill>
                  <a:srgbClr val="111111"/>
                </a:solidFill>
                <a:effectLst/>
                <a:uLnTx/>
                <a:uFillTx/>
                <a:latin typeface="Aptos" panose="020B0004020202020204" pitchFamily="34" charset="0"/>
                <a:ea typeface="MS PGothic" panose="020B0600070205080204" pitchFamily="34" charset="-128"/>
                <a:cs typeface="MS PGothic" panose="020B0600070205080204" pitchFamily="34"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CZ</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 </a:t>
              </a:r>
              <a:r>
                <a:rPr lang="en-US" sz="1300" b="1" kern="0" dirty="0">
                  <a:solidFill>
                    <a:schemeClr val="accent6">
                      <a:lumMod val="40000"/>
                      <a:lumOff val="60000"/>
                    </a:schemeClr>
                  </a:solidFill>
                  <a:latin typeface="Arial"/>
                  <a:ea typeface="MS PGothic" panose="020B0600070205080204" pitchFamily="34" charset="-128"/>
                </a:rPr>
                <a:t>Low</a:t>
              </a:r>
              <a:r>
                <a:rPr kumimoji="0" lang="en-US" sz="1300" b="0" i="0" u="none" strike="noStrike" kern="0" cap="none" spc="0" normalizeH="0" baseline="0" noProof="0" dirty="0">
                  <a:ln>
                    <a:noFill/>
                  </a:ln>
                  <a:solidFill>
                    <a:schemeClr val="accent6">
                      <a:lumMod val="40000"/>
                      <a:lumOff val="60000"/>
                    </a:schemeClr>
                  </a:solidFill>
                  <a:effectLst/>
                  <a:uLnTx/>
                  <a:uFillTx/>
                  <a:latin typeface="Arial"/>
                  <a:ea typeface="MS PGothic" panose="020B0600070205080204" pitchFamily="34" charset="-128"/>
                  <a:cs typeface="MS PGothic" panose="020B0600070205080204" pitchFamily="34" charset="-128"/>
                </a:rPr>
                <a:t> </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sales contribution and </a:t>
              </a:r>
              <a:r>
                <a:rPr lang="en-US" sz="1300" b="1" kern="0" dirty="0">
                  <a:solidFill>
                    <a:schemeClr val="accent6">
                      <a:lumMod val="40000"/>
                      <a:lumOff val="60000"/>
                    </a:schemeClr>
                  </a:solidFill>
                  <a:latin typeface="Arial"/>
                  <a:ea typeface="MS PGothic" panose="020B0600070205080204" pitchFamily="34" charset="-128"/>
                </a:rPr>
                <a:t>sporadic</a:t>
              </a:r>
              <a:r>
                <a:rPr lang="en-US" sz="1300" b="1" kern="0" dirty="0">
                  <a:solidFill>
                    <a:schemeClr val="accent6">
                      <a:lumMod val="60000"/>
                      <a:lumOff val="40000"/>
                    </a:schemeClr>
                  </a:solidFill>
                  <a:latin typeface="Arial"/>
                  <a:ea typeface="MS PGothic" panose="020B0600070205080204" pitchFamily="34" charset="-128"/>
                </a:rPr>
                <a:t> </a:t>
              </a:r>
              <a:r>
                <a:rPr kumimoji="0" lang="en-US" sz="1300" b="0" i="0" u="none" strike="noStrike" kern="0" cap="none" spc="0" normalizeH="0" baseline="0" noProof="0" dirty="0">
                  <a:ln>
                    <a:noFill/>
                  </a:ln>
                  <a:solidFill>
                    <a:srgbClr val="111111"/>
                  </a:solidFill>
                  <a:effectLst/>
                  <a:uLnTx/>
                  <a:uFillTx/>
                  <a:latin typeface="Arial"/>
                  <a:ea typeface="MS PGothic" panose="020B0600070205080204" pitchFamily="34" charset="-128"/>
                  <a:cs typeface="MS PGothic" panose="020B0600070205080204" pitchFamily="34" charset="-128"/>
                </a:rPr>
                <a:t>demand</a:t>
              </a:r>
              <a:endParaRPr kumimoji="0" lang="en-US" sz="1300" b="0" i="0" u="none" strike="noStrike" kern="0" cap="none" spc="0" normalizeH="0" baseline="0" noProof="0" dirty="0">
                <a:ln>
                  <a:noFill/>
                </a:ln>
                <a:solidFill>
                  <a:srgbClr val="111111"/>
                </a:solidFill>
                <a:effectLst/>
                <a:uLnTx/>
                <a:uFillTx/>
                <a:latin typeface="Aptos" panose="020B0004020202020204" pitchFamily="34" charset="0"/>
                <a:ea typeface="MS PGothic" panose="020B0600070205080204" pitchFamily="34" charset="-128"/>
                <a:cs typeface="MS PGothic" panose="020B0600070205080204" pitchFamily="34" charset="-128"/>
              </a:endParaRPr>
            </a:p>
          </p:txBody>
        </p:sp>
        <p:cxnSp>
          <p:nvCxnSpPr>
            <p:cNvPr id="81" name="Straight Connector 80">
              <a:extLst>
                <a:ext uri="{FF2B5EF4-FFF2-40B4-BE49-F238E27FC236}">
                  <a16:creationId xmlns:a16="http://schemas.microsoft.com/office/drawing/2014/main" id="{1A7109D9-A89E-5BA1-E832-D21C0ECE6753}"/>
                </a:ext>
              </a:extLst>
            </p:cNvPr>
            <p:cNvCxnSpPr/>
            <p:nvPr/>
          </p:nvCxnSpPr>
          <p:spPr>
            <a:xfrm>
              <a:off x="520598" y="5250180"/>
              <a:ext cx="3976675" cy="0"/>
            </a:xfrm>
            <a:prstGeom prst="line">
              <a:avLst/>
            </a:prstGeom>
            <a:ln w="19050">
              <a:solidFill>
                <a:schemeClr val="tx1">
                  <a:lumMod val="85000"/>
                  <a:lumOff val="15000"/>
                  <a:alpha val="32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74A3B54-F743-7BC0-861F-2151F8C253D0}"/>
                </a:ext>
              </a:extLst>
            </p:cNvPr>
            <p:cNvCxnSpPr/>
            <p:nvPr/>
          </p:nvCxnSpPr>
          <p:spPr>
            <a:xfrm>
              <a:off x="538480" y="5852160"/>
              <a:ext cx="3976675" cy="0"/>
            </a:xfrm>
            <a:prstGeom prst="line">
              <a:avLst/>
            </a:prstGeom>
            <a:ln w="19050">
              <a:solidFill>
                <a:schemeClr val="tx1">
                  <a:lumMod val="85000"/>
                  <a:lumOff val="15000"/>
                  <a:alpha val="32000"/>
                </a:schemeClr>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2576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00E00-A982-5010-57E4-2A5087F15D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99A078-C672-1866-9C68-7D5F95D0B871}"/>
              </a:ext>
            </a:extLst>
          </p:cNvPr>
          <p:cNvSpPr>
            <a:spLocks noGrp="1"/>
          </p:cNvSpPr>
          <p:nvPr>
            <p:ph type="title"/>
          </p:nvPr>
        </p:nvSpPr>
        <p:spPr>
          <a:xfrm>
            <a:off x="2296097" y="208585"/>
            <a:ext cx="7195285" cy="889048"/>
          </a:xfrm>
        </p:spPr>
        <p:txBody>
          <a:bodyPr/>
          <a:lstStyle/>
          <a:p>
            <a:r>
              <a:rPr lang="en-US" dirty="0"/>
              <a:t>NAVSUP WSS Contracting Types</a:t>
            </a:r>
            <a:br>
              <a:rPr lang="en-US" dirty="0"/>
            </a:br>
            <a:r>
              <a:rPr lang="en-US" sz="2000" i="1" dirty="0"/>
              <a:t>Contracting Lifecycle Management</a:t>
            </a:r>
          </a:p>
        </p:txBody>
      </p:sp>
      <p:sp>
        <p:nvSpPr>
          <p:cNvPr id="65" name="TextBox 64">
            <a:extLst>
              <a:ext uri="{FF2B5EF4-FFF2-40B4-BE49-F238E27FC236}">
                <a16:creationId xmlns:a16="http://schemas.microsoft.com/office/drawing/2014/main" id="{0968AD06-F7BE-D143-DF37-F6EE495A5EDD}"/>
              </a:ext>
            </a:extLst>
          </p:cNvPr>
          <p:cNvSpPr txBox="1"/>
          <p:nvPr/>
        </p:nvSpPr>
        <p:spPr>
          <a:xfrm>
            <a:off x="3139619" y="1225246"/>
            <a:ext cx="655782" cy="338554"/>
          </a:xfrm>
          <a:prstGeom prst="rect">
            <a:avLst/>
          </a:prstGeom>
          <a:noFill/>
        </p:spPr>
        <p:txBody>
          <a:bodyPr wrap="square" rtlCol="0">
            <a:spAutoFit/>
          </a:bodyPr>
          <a:lstStyle/>
          <a:p>
            <a:pPr algn="ctr"/>
            <a:r>
              <a:rPr lang="en-US" sz="1600" dirty="0">
                <a:solidFill>
                  <a:srgbClr val="C00000"/>
                </a:solidFill>
                <a:latin typeface="Trebuchet MS" panose="020B0603020202020204" pitchFamily="34" charset="0"/>
              </a:rPr>
              <a:t>MSD</a:t>
            </a:r>
          </a:p>
        </p:txBody>
      </p:sp>
      <p:sp>
        <p:nvSpPr>
          <p:cNvPr id="66" name="TextBox 65">
            <a:extLst>
              <a:ext uri="{FF2B5EF4-FFF2-40B4-BE49-F238E27FC236}">
                <a16:creationId xmlns:a16="http://schemas.microsoft.com/office/drawing/2014/main" id="{8DA8639F-A974-6689-4045-CA08E57784C2}"/>
              </a:ext>
            </a:extLst>
          </p:cNvPr>
          <p:cNvSpPr txBox="1"/>
          <p:nvPr/>
        </p:nvSpPr>
        <p:spPr>
          <a:xfrm>
            <a:off x="8345786" y="1219242"/>
            <a:ext cx="1496291" cy="338554"/>
          </a:xfrm>
          <a:prstGeom prst="rect">
            <a:avLst/>
          </a:prstGeom>
          <a:noFill/>
        </p:spPr>
        <p:txBody>
          <a:bodyPr wrap="square" rtlCol="0">
            <a:spAutoFit/>
          </a:bodyPr>
          <a:lstStyle/>
          <a:p>
            <a:pPr algn="ctr"/>
            <a:r>
              <a:rPr lang="en-US" sz="1600" dirty="0">
                <a:solidFill>
                  <a:srgbClr val="C00000"/>
                </a:solidFill>
                <a:latin typeface="Trebuchet MS" panose="020B0603020202020204" pitchFamily="34" charset="0"/>
              </a:rPr>
              <a:t>Sun-downing</a:t>
            </a:r>
          </a:p>
        </p:txBody>
      </p:sp>
      <p:sp>
        <p:nvSpPr>
          <p:cNvPr id="67" name="TextBox 66">
            <a:extLst>
              <a:ext uri="{FF2B5EF4-FFF2-40B4-BE49-F238E27FC236}">
                <a16:creationId xmlns:a16="http://schemas.microsoft.com/office/drawing/2014/main" id="{D0F5A773-C1D6-5833-5FA9-E06776B671BF}"/>
              </a:ext>
            </a:extLst>
          </p:cNvPr>
          <p:cNvSpPr txBox="1"/>
          <p:nvPr/>
        </p:nvSpPr>
        <p:spPr>
          <a:xfrm>
            <a:off x="2636433" y="3141309"/>
            <a:ext cx="1888259" cy="307777"/>
          </a:xfrm>
          <a:prstGeom prst="rect">
            <a:avLst/>
          </a:prstGeom>
          <a:noFill/>
        </p:spPr>
        <p:txBody>
          <a:bodyPr wrap="square" rtlCol="0">
            <a:spAutoFit/>
          </a:bodyPr>
          <a:lstStyle/>
          <a:p>
            <a:pPr algn="ctr"/>
            <a:r>
              <a:rPr lang="en-US" sz="1400" b="1" u="sng" dirty="0">
                <a:solidFill>
                  <a:srgbClr val="002060"/>
                </a:solidFill>
                <a:latin typeface="Trebuchet MS" panose="020B0603020202020204" pitchFamily="34" charset="0"/>
              </a:rPr>
              <a:t>Transactional</a:t>
            </a:r>
          </a:p>
        </p:txBody>
      </p:sp>
      <p:sp>
        <p:nvSpPr>
          <p:cNvPr id="69" name="TextBox 68">
            <a:extLst>
              <a:ext uri="{FF2B5EF4-FFF2-40B4-BE49-F238E27FC236}">
                <a16:creationId xmlns:a16="http://schemas.microsoft.com/office/drawing/2014/main" id="{9E688A1E-39ED-7C4C-7E81-E1A153C8EBB2}"/>
              </a:ext>
            </a:extLst>
          </p:cNvPr>
          <p:cNvSpPr txBox="1"/>
          <p:nvPr/>
        </p:nvSpPr>
        <p:spPr>
          <a:xfrm>
            <a:off x="4261618" y="3141309"/>
            <a:ext cx="1495424" cy="307777"/>
          </a:xfrm>
          <a:prstGeom prst="rect">
            <a:avLst/>
          </a:prstGeom>
          <a:noFill/>
        </p:spPr>
        <p:txBody>
          <a:bodyPr wrap="square" rtlCol="0">
            <a:spAutoFit/>
          </a:bodyPr>
          <a:lstStyle/>
          <a:p>
            <a:pPr algn="ctr"/>
            <a:r>
              <a:rPr lang="en-US" sz="1400" b="1" u="sng" dirty="0">
                <a:solidFill>
                  <a:srgbClr val="002060"/>
                </a:solidFill>
                <a:latin typeface="Trebuchet MS" panose="020B0603020202020204" pitchFamily="34" charset="0"/>
              </a:rPr>
              <a:t>BOA</a:t>
            </a:r>
          </a:p>
        </p:txBody>
      </p:sp>
      <p:sp>
        <p:nvSpPr>
          <p:cNvPr id="70" name="TextBox 69">
            <a:extLst>
              <a:ext uri="{FF2B5EF4-FFF2-40B4-BE49-F238E27FC236}">
                <a16:creationId xmlns:a16="http://schemas.microsoft.com/office/drawing/2014/main" id="{1C4DAC78-B58D-A6E1-046F-54AEC3979023}"/>
              </a:ext>
            </a:extLst>
          </p:cNvPr>
          <p:cNvSpPr txBox="1"/>
          <p:nvPr/>
        </p:nvSpPr>
        <p:spPr>
          <a:xfrm>
            <a:off x="5787658" y="3150688"/>
            <a:ext cx="1495424" cy="307777"/>
          </a:xfrm>
          <a:prstGeom prst="rect">
            <a:avLst/>
          </a:prstGeom>
          <a:noFill/>
        </p:spPr>
        <p:txBody>
          <a:bodyPr wrap="square" rtlCol="0">
            <a:spAutoFit/>
          </a:bodyPr>
          <a:lstStyle/>
          <a:p>
            <a:pPr algn="ctr"/>
            <a:r>
              <a:rPr lang="en-US" sz="1400" b="1" u="sng" dirty="0">
                <a:solidFill>
                  <a:srgbClr val="002060"/>
                </a:solidFill>
                <a:latin typeface="Trebuchet MS" panose="020B0603020202020204" pitchFamily="34" charset="0"/>
              </a:rPr>
              <a:t>LTC</a:t>
            </a:r>
          </a:p>
        </p:txBody>
      </p:sp>
      <p:sp>
        <p:nvSpPr>
          <p:cNvPr id="71" name="TextBox 70">
            <a:extLst>
              <a:ext uri="{FF2B5EF4-FFF2-40B4-BE49-F238E27FC236}">
                <a16:creationId xmlns:a16="http://schemas.microsoft.com/office/drawing/2014/main" id="{2450999F-E101-3108-1473-427B29CD08E3}"/>
              </a:ext>
            </a:extLst>
          </p:cNvPr>
          <p:cNvSpPr txBox="1"/>
          <p:nvPr/>
        </p:nvSpPr>
        <p:spPr>
          <a:xfrm>
            <a:off x="7283082" y="3150688"/>
            <a:ext cx="1422845" cy="307777"/>
          </a:xfrm>
          <a:prstGeom prst="rect">
            <a:avLst/>
          </a:prstGeom>
          <a:noFill/>
        </p:spPr>
        <p:txBody>
          <a:bodyPr wrap="square" rtlCol="0">
            <a:spAutoFit/>
          </a:bodyPr>
          <a:lstStyle/>
          <a:p>
            <a:pPr algn="ctr"/>
            <a:r>
              <a:rPr lang="en-US" sz="1400" b="1" u="sng" dirty="0">
                <a:solidFill>
                  <a:srgbClr val="002060"/>
                </a:solidFill>
                <a:latin typeface="Trebuchet MS" panose="020B0603020202020204" pitchFamily="34" charset="0"/>
              </a:rPr>
              <a:t>PBL</a:t>
            </a:r>
          </a:p>
        </p:txBody>
      </p:sp>
      <p:sp>
        <p:nvSpPr>
          <p:cNvPr id="72" name="TextBox 71">
            <a:extLst>
              <a:ext uri="{FF2B5EF4-FFF2-40B4-BE49-F238E27FC236}">
                <a16:creationId xmlns:a16="http://schemas.microsoft.com/office/drawing/2014/main" id="{5118B59F-1B13-6FCA-A178-97739E433A3A}"/>
              </a:ext>
            </a:extLst>
          </p:cNvPr>
          <p:cNvSpPr txBox="1"/>
          <p:nvPr/>
        </p:nvSpPr>
        <p:spPr>
          <a:xfrm>
            <a:off x="8705927" y="3159642"/>
            <a:ext cx="1739035" cy="307777"/>
          </a:xfrm>
          <a:prstGeom prst="rect">
            <a:avLst/>
          </a:prstGeom>
          <a:noFill/>
        </p:spPr>
        <p:txBody>
          <a:bodyPr wrap="square" rtlCol="0">
            <a:spAutoFit/>
          </a:bodyPr>
          <a:lstStyle/>
          <a:p>
            <a:pPr algn="ctr"/>
            <a:r>
              <a:rPr lang="en-US" sz="1400" b="1" u="sng" dirty="0">
                <a:solidFill>
                  <a:srgbClr val="002060"/>
                </a:solidFill>
                <a:latin typeface="Trebuchet MS" panose="020B0603020202020204" pitchFamily="34" charset="0"/>
              </a:rPr>
              <a:t>Transactional</a:t>
            </a:r>
          </a:p>
        </p:txBody>
      </p:sp>
      <p:sp>
        <p:nvSpPr>
          <p:cNvPr id="73" name="Rectangle 72">
            <a:extLst>
              <a:ext uri="{FF2B5EF4-FFF2-40B4-BE49-F238E27FC236}">
                <a16:creationId xmlns:a16="http://schemas.microsoft.com/office/drawing/2014/main" id="{0C34CBD3-BC8B-E3CA-1ED7-108A66615CFD}"/>
              </a:ext>
            </a:extLst>
          </p:cNvPr>
          <p:cNvSpPr/>
          <p:nvPr/>
        </p:nvSpPr>
        <p:spPr>
          <a:xfrm>
            <a:off x="2820217" y="3467422"/>
            <a:ext cx="1441401" cy="1389663"/>
          </a:xfrm>
          <a:prstGeom prst="rect">
            <a:avLst/>
          </a:prstGeom>
          <a:solidFill>
            <a:srgbClr val="002A7E"/>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Unstable Requirement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Unknown demand</a:t>
            </a:r>
          </a:p>
        </p:txBody>
      </p:sp>
      <p:sp>
        <p:nvSpPr>
          <p:cNvPr id="74" name="Rectangle 73">
            <a:extLst>
              <a:ext uri="{FF2B5EF4-FFF2-40B4-BE49-F238E27FC236}">
                <a16:creationId xmlns:a16="http://schemas.microsoft.com/office/drawing/2014/main" id="{82861DE6-7F03-F702-EF5D-BE7C0655B42C}"/>
              </a:ext>
            </a:extLst>
          </p:cNvPr>
          <p:cNvSpPr/>
          <p:nvPr/>
        </p:nvSpPr>
        <p:spPr>
          <a:xfrm>
            <a:off x="4332545" y="3467421"/>
            <a:ext cx="1441401" cy="1389663"/>
          </a:xfrm>
          <a:prstGeom prst="rect">
            <a:avLst/>
          </a:prstGeom>
          <a:solidFill>
            <a:srgbClr val="002A7E"/>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Stabilizing Requirement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Recurring demand</a:t>
            </a:r>
          </a:p>
        </p:txBody>
      </p:sp>
      <p:sp>
        <p:nvSpPr>
          <p:cNvPr id="75" name="Rectangle 74">
            <a:extLst>
              <a:ext uri="{FF2B5EF4-FFF2-40B4-BE49-F238E27FC236}">
                <a16:creationId xmlns:a16="http://schemas.microsoft.com/office/drawing/2014/main" id="{5E292724-1C50-677E-E17D-C4E90E77D7E4}"/>
              </a:ext>
            </a:extLst>
          </p:cNvPr>
          <p:cNvSpPr/>
          <p:nvPr/>
        </p:nvSpPr>
        <p:spPr>
          <a:xfrm>
            <a:off x="5844873" y="3467420"/>
            <a:ext cx="1441401" cy="1389663"/>
          </a:xfrm>
          <a:prstGeom prst="rect">
            <a:avLst/>
          </a:prstGeom>
          <a:solidFill>
            <a:srgbClr val="002A7E"/>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Requirements/</a:t>
            </a:r>
            <a:b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b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IDIQ</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Forecastable demand</a:t>
            </a:r>
          </a:p>
        </p:txBody>
      </p:sp>
      <p:sp>
        <p:nvSpPr>
          <p:cNvPr id="76" name="Rectangle 75">
            <a:extLst>
              <a:ext uri="{FF2B5EF4-FFF2-40B4-BE49-F238E27FC236}">
                <a16:creationId xmlns:a16="http://schemas.microsoft.com/office/drawing/2014/main" id="{23310379-B046-68C0-CF41-56C5EBE24728}"/>
              </a:ext>
            </a:extLst>
          </p:cNvPr>
          <p:cNvSpPr/>
          <p:nvPr/>
        </p:nvSpPr>
        <p:spPr>
          <a:xfrm>
            <a:off x="7357201" y="3467419"/>
            <a:ext cx="1441401" cy="1389663"/>
          </a:xfrm>
          <a:prstGeom prst="rect">
            <a:avLst/>
          </a:prstGeom>
          <a:solidFill>
            <a:srgbClr val="002A7E"/>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Supply Chain Ownership</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Metrics-driven support</a:t>
            </a:r>
          </a:p>
        </p:txBody>
      </p:sp>
      <p:sp>
        <p:nvSpPr>
          <p:cNvPr id="77" name="Rectangle 76">
            <a:extLst>
              <a:ext uri="{FF2B5EF4-FFF2-40B4-BE49-F238E27FC236}">
                <a16:creationId xmlns:a16="http://schemas.microsoft.com/office/drawing/2014/main" id="{19F03B58-4A56-358E-556A-757E0AD4F6BC}"/>
              </a:ext>
            </a:extLst>
          </p:cNvPr>
          <p:cNvSpPr/>
          <p:nvPr/>
        </p:nvSpPr>
        <p:spPr>
          <a:xfrm>
            <a:off x="8869529" y="3479650"/>
            <a:ext cx="1441401" cy="1389663"/>
          </a:xfrm>
          <a:prstGeom prst="rect">
            <a:avLst/>
          </a:prstGeom>
          <a:solidFill>
            <a:srgbClr val="002A7E"/>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Obsolete / Unsupported</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Waning </a:t>
            </a:r>
            <a:b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br>
            <a:r>
              <a:rPr kumimoji="0" lang="en-US" sz="1400" b="0" i="0" u="none" strike="noStrike" kern="0" cap="none" spc="0" normalizeH="0" baseline="0" noProof="0" dirty="0">
                <a:ln>
                  <a:noFill/>
                </a:ln>
                <a:solidFill>
                  <a:prstClr val="white"/>
                </a:solidFill>
                <a:effectLst/>
                <a:uLnTx/>
                <a:uFillTx/>
                <a:latin typeface="Trebuchet MS" panose="020B0603020202020204" pitchFamily="34" charset="0"/>
                <a:ea typeface="+mn-ea"/>
                <a:cs typeface="+mn-cs"/>
              </a:rPr>
              <a:t>demand</a:t>
            </a:r>
          </a:p>
        </p:txBody>
      </p:sp>
      <p:sp>
        <p:nvSpPr>
          <p:cNvPr id="78" name="Trapezoid 77">
            <a:extLst>
              <a:ext uri="{FF2B5EF4-FFF2-40B4-BE49-F238E27FC236}">
                <a16:creationId xmlns:a16="http://schemas.microsoft.com/office/drawing/2014/main" id="{528CFA3E-63A2-1E56-1969-0660395F815E}"/>
              </a:ext>
            </a:extLst>
          </p:cNvPr>
          <p:cNvSpPr/>
          <p:nvPr/>
        </p:nvSpPr>
        <p:spPr>
          <a:xfrm rot="10800000">
            <a:off x="4758759" y="5345916"/>
            <a:ext cx="3710852" cy="792525"/>
          </a:xfrm>
          <a:prstGeom prst="trapezoid">
            <a:avLst/>
          </a:prstGeom>
          <a:solidFill>
            <a:sysClr val="window" lastClr="FFFFFF">
              <a:lumMod val="95000"/>
            </a:sysClr>
          </a:solidFill>
          <a:ln w="28575"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 name="TextBox 78">
            <a:extLst>
              <a:ext uri="{FF2B5EF4-FFF2-40B4-BE49-F238E27FC236}">
                <a16:creationId xmlns:a16="http://schemas.microsoft.com/office/drawing/2014/main" id="{29934CA7-2BC5-25C7-EAD2-1E5347AF4892}"/>
              </a:ext>
            </a:extLst>
          </p:cNvPr>
          <p:cNvSpPr txBox="1"/>
          <p:nvPr/>
        </p:nvSpPr>
        <p:spPr>
          <a:xfrm>
            <a:off x="4999804" y="5420242"/>
            <a:ext cx="3394452" cy="630942"/>
          </a:xfrm>
          <a:prstGeom prst="rect">
            <a:avLst/>
          </a:prstGeom>
          <a:noFill/>
          <a:ln>
            <a:noFill/>
          </a:ln>
          <a:effectLst/>
        </p:spPr>
        <p:txBody>
          <a:bodyPr wrap="square" rtlCol="0">
            <a:spAutoFit/>
          </a:bodyPr>
          <a:lstStyle/>
          <a:p>
            <a:r>
              <a:rPr lang="en-US" sz="1400" b="1" u="sng" dirty="0">
                <a:solidFill>
                  <a:srgbClr val="002A7E"/>
                </a:solidFill>
                <a:latin typeface="Trebuchet MS" panose="020B0603020202020204" pitchFamily="34" charset="0"/>
              </a:rPr>
              <a:t>Undefinitized Contract Actions (UCA’s)</a:t>
            </a:r>
          </a:p>
          <a:p>
            <a:pPr marL="285750" indent="-285750">
              <a:buFont typeface="Arial" panose="020B0604020202020204" pitchFamily="34" charset="0"/>
              <a:buChar char="•"/>
            </a:pPr>
            <a:r>
              <a:rPr lang="en-US" sz="1050" b="1" dirty="0">
                <a:solidFill>
                  <a:srgbClr val="002A7E"/>
                </a:solidFill>
                <a:latin typeface="Trebuchet MS" panose="020B0603020202020204" pitchFamily="34" charset="0"/>
              </a:rPr>
              <a:t>New/Unknown/Urgent Requirement</a:t>
            </a:r>
          </a:p>
          <a:p>
            <a:pPr marL="285750" indent="-285750">
              <a:buFont typeface="Arial" panose="020B0604020202020204" pitchFamily="34" charset="0"/>
              <a:buChar char="•"/>
            </a:pPr>
            <a:r>
              <a:rPr lang="en-US" sz="1050" b="1" dirty="0">
                <a:solidFill>
                  <a:srgbClr val="002A7E"/>
                </a:solidFill>
                <a:latin typeface="Trebuchet MS" panose="020B0603020202020204" pitchFamily="34" charset="0"/>
              </a:rPr>
              <a:t>Circumstance preclude FFP</a:t>
            </a:r>
          </a:p>
        </p:txBody>
      </p:sp>
      <p:sp>
        <p:nvSpPr>
          <p:cNvPr id="80" name="Rectangle 79">
            <a:extLst>
              <a:ext uri="{FF2B5EF4-FFF2-40B4-BE49-F238E27FC236}">
                <a16:creationId xmlns:a16="http://schemas.microsoft.com/office/drawing/2014/main" id="{D40F6720-4256-CBD9-00CD-83A031234DD0}"/>
              </a:ext>
            </a:extLst>
          </p:cNvPr>
          <p:cNvSpPr/>
          <p:nvPr/>
        </p:nvSpPr>
        <p:spPr>
          <a:xfrm>
            <a:off x="2820217" y="4943203"/>
            <a:ext cx="1441401" cy="286065"/>
          </a:xfrm>
          <a:prstGeom prst="rect">
            <a:avLst/>
          </a:prstGeom>
          <a:solidFill>
            <a:sysClr val="window" lastClr="FFFFFF">
              <a:lumMod val="95000"/>
            </a:sysClr>
          </a:solidFill>
          <a:ln w="190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Striped Right Arrow 20">
            <a:extLst>
              <a:ext uri="{FF2B5EF4-FFF2-40B4-BE49-F238E27FC236}">
                <a16:creationId xmlns:a16="http://schemas.microsoft.com/office/drawing/2014/main" id="{F5E91EC5-BCCD-C6BA-168B-9376FD39952B}"/>
              </a:ext>
            </a:extLst>
          </p:cNvPr>
          <p:cNvSpPr/>
          <p:nvPr/>
        </p:nvSpPr>
        <p:spPr>
          <a:xfrm>
            <a:off x="4164584" y="4038082"/>
            <a:ext cx="316871" cy="316871"/>
          </a:xfrm>
          <a:prstGeom prst="stripedRightArrow">
            <a:avLst/>
          </a:prstGeom>
          <a:solidFill>
            <a:srgbClr val="5B9BD5"/>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Striped Right Arrow 21">
            <a:extLst>
              <a:ext uri="{FF2B5EF4-FFF2-40B4-BE49-F238E27FC236}">
                <a16:creationId xmlns:a16="http://schemas.microsoft.com/office/drawing/2014/main" id="{D2BF893E-49DC-2842-96BC-D11B822FD7BC}"/>
              </a:ext>
            </a:extLst>
          </p:cNvPr>
          <p:cNvSpPr/>
          <p:nvPr/>
        </p:nvSpPr>
        <p:spPr>
          <a:xfrm>
            <a:off x="5683778" y="4037353"/>
            <a:ext cx="316871" cy="316871"/>
          </a:xfrm>
          <a:prstGeom prst="stripedRightArrow">
            <a:avLst/>
          </a:prstGeom>
          <a:solidFill>
            <a:srgbClr val="5B9BD5"/>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 name="Striped Right Arrow 23">
            <a:extLst>
              <a:ext uri="{FF2B5EF4-FFF2-40B4-BE49-F238E27FC236}">
                <a16:creationId xmlns:a16="http://schemas.microsoft.com/office/drawing/2014/main" id="{B4873A0D-A709-432A-637E-B6FC7F22242B}"/>
              </a:ext>
            </a:extLst>
          </p:cNvPr>
          <p:cNvSpPr/>
          <p:nvPr/>
        </p:nvSpPr>
        <p:spPr>
          <a:xfrm>
            <a:off x="8702040" y="4016045"/>
            <a:ext cx="316871" cy="316871"/>
          </a:xfrm>
          <a:prstGeom prst="stripedRightArrow">
            <a:avLst/>
          </a:prstGeom>
          <a:solidFill>
            <a:srgbClr val="5B9BD5"/>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85" name="Straight Connector 84">
            <a:extLst>
              <a:ext uri="{FF2B5EF4-FFF2-40B4-BE49-F238E27FC236}">
                <a16:creationId xmlns:a16="http://schemas.microsoft.com/office/drawing/2014/main" id="{02469DB1-52DB-0411-B4C4-CBE40178C388}"/>
              </a:ext>
            </a:extLst>
          </p:cNvPr>
          <p:cNvCxnSpPr/>
          <p:nvPr/>
        </p:nvCxnSpPr>
        <p:spPr>
          <a:xfrm flipV="1">
            <a:off x="3145829" y="5019779"/>
            <a:ext cx="135153" cy="127161"/>
          </a:xfrm>
          <a:prstGeom prst="line">
            <a:avLst/>
          </a:prstGeom>
          <a:noFill/>
          <a:ln w="28575" cap="flat" cmpd="sng" algn="ctr">
            <a:solidFill>
              <a:srgbClr val="5B9BD5"/>
            </a:solidFill>
            <a:prstDash val="solid"/>
            <a:miter lim="800000"/>
          </a:ln>
          <a:effectLst/>
        </p:spPr>
      </p:cxnSp>
      <p:cxnSp>
        <p:nvCxnSpPr>
          <p:cNvPr id="86" name="Straight Connector 85">
            <a:extLst>
              <a:ext uri="{FF2B5EF4-FFF2-40B4-BE49-F238E27FC236}">
                <a16:creationId xmlns:a16="http://schemas.microsoft.com/office/drawing/2014/main" id="{BFF2E01E-0F9D-8C15-FAB6-EF70DBA4D40E}"/>
              </a:ext>
            </a:extLst>
          </p:cNvPr>
          <p:cNvCxnSpPr/>
          <p:nvPr/>
        </p:nvCxnSpPr>
        <p:spPr>
          <a:xfrm>
            <a:off x="3266531" y="5019779"/>
            <a:ext cx="135153" cy="127161"/>
          </a:xfrm>
          <a:prstGeom prst="line">
            <a:avLst/>
          </a:prstGeom>
          <a:noFill/>
          <a:ln w="28575" cap="flat" cmpd="sng" algn="ctr">
            <a:solidFill>
              <a:srgbClr val="5B9BD5"/>
            </a:solidFill>
            <a:prstDash val="solid"/>
            <a:miter lim="800000"/>
          </a:ln>
          <a:effectLst/>
        </p:spPr>
      </p:cxnSp>
      <p:cxnSp>
        <p:nvCxnSpPr>
          <p:cNvPr id="87" name="Straight Connector 86">
            <a:extLst>
              <a:ext uri="{FF2B5EF4-FFF2-40B4-BE49-F238E27FC236}">
                <a16:creationId xmlns:a16="http://schemas.microsoft.com/office/drawing/2014/main" id="{3B35358A-8577-B486-A520-ED1EAC76D47F}"/>
              </a:ext>
            </a:extLst>
          </p:cNvPr>
          <p:cNvCxnSpPr/>
          <p:nvPr/>
        </p:nvCxnSpPr>
        <p:spPr>
          <a:xfrm flipV="1">
            <a:off x="3384693" y="5019779"/>
            <a:ext cx="135153" cy="127161"/>
          </a:xfrm>
          <a:prstGeom prst="line">
            <a:avLst/>
          </a:prstGeom>
          <a:noFill/>
          <a:ln w="28575" cap="flat" cmpd="sng" algn="ctr">
            <a:solidFill>
              <a:srgbClr val="5B9BD5"/>
            </a:solidFill>
            <a:prstDash val="solid"/>
            <a:miter lim="800000"/>
          </a:ln>
          <a:effectLst/>
        </p:spPr>
      </p:cxnSp>
      <p:cxnSp>
        <p:nvCxnSpPr>
          <p:cNvPr id="88" name="Straight Connector 87">
            <a:extLst>
              <a:ext uri="{FF2B5EF4-FFF2-40B4-BE49-F238E27FC236}">
                <a16:creationId xmlns:a16="http://schemas.microsoft.com/office/drawing/2014/main" id="{AEF10F4D-3F93-7AB7-2A74-E1AFEABA2867}"/>
              </a:ext>
            </a:extLst>
          </p:cNvPr>
          <p:cNvCxnSpPr/>
          <p:nvPr/>
        </p:nvCxnSpPr>
        <p:spPr>
          <a:xfrm>
            <a:off x="3503970" y="5019779"/>
            <a:ext cx="135153" cy="127161"/>
          </a:xfrm>
          <a:prstGeom prst="line">
            <a:avLst/>
          </a:prstGeom>
          <a:noFill/>
          <a:ln w="28575" cap="flat" cmpd="sng" algn="ctr">
            <a:solidFill>
              <a:srgbClr val="5B9BD5"/>
            </a:solidFill>
            <a:prstDash val="solid"/>
            <a:miter lim="800000"/>
          </a:ln>
          <a:effectLst/>
        </p:spPr>
      </p:cxnSp>
      <p:cxnSp>
        <p:nvCxnSpPr>
          <p:cNvPr id="89" name="Straight Connector 88">
            <a:extLst>
              <a:ext uri="{FF2B5EF4-FFF2-40B4-BE49-F238E27FC236}">
                <a16:creationId xmlns:a16="http://schemas.microsoft.com/office/drawing/2014/main" id="{E93FDB01-89D6-3E5B-727C-B84C129D1E0B}"/>
              </a:ext>
            </a:extLst>
          </p:cNvPr>
          <p:cNvCxnSpPr/>
          <p:nvPr/>
        </p:nvCxnSpPr>
        <p:spPr>
          <a:xfrm flipV="1">
            <a:off x="3633897" y="5019734"/>
            <a:ext cx="135153" cy="127161"/>
          </a:xfrm>
          <a:prstGeom prst="line">
            <a:avLst/>
          </a:prstGeom>
          <a:noFill/>
          <a:ln w="28575" cap="flat" cmpd="sng" algn="ctr">
            <a:solidFill>
              <a:srgbClr val="5B9BD5"/>
            </a:solidFill>
            <a:prstDash val="solid"/>
            <a:miter lim="800000"/>
          </a:ln>
          <a:effectLst/>
        </p:spPr>
      </p:cxnSp>
      <p:cxnSp>
        <p:nvCxnSpPr>
          <p:cNvPr id="90" name="Straight Connector 89">
            <a:extLst>
              <a:ext uri="{FF2B5EF4-FFF2-40B4-BE49-F238E27FC236}">
                <a16:creationId xmlns:a16="http://schemas.microsoft.com/office/drawing/2014/main" id="{45D8E2F2-DC6E-3173-3C1F-ED52EAECA61E}"/>
              </a:ext>
            </a:extLst>
          </p:cNvPr>
          <p:cNvCxnSpPr/>
          <p:nvPr/>
        </p:nvCxnSpPr>
        <p:spPr>
          <a:xfrm>
            <a:off x="3753174" y="5019734"/>
            <a:ext cx="135153" cy="127161"/>
          </a:xfrm>
          <a:prstGeom prst="line">
            <a:avLst/>
          </a:prstGeom>
          <a:noFill/>
          <a:ln w="28575" cap="flat" cmpd="sng" algn="ctr">
            <a:solidFill>
              <a:srgbClr val="5B9BD5"/>
            </a:solidFill>
            <a:prstDash val="solid"/>
            <a:miter lim="800000"/>
          </a:ln>
          <a:effectLst/>
        </p:spPr>
      </p:cxnSp>
      <p:sp>
        <p:nvSpPr>
          <p:cNvPr id="91" name="Rectangle 90">
            <a:extLst>
              <a:ext uri="{FF2B5EF4-FFF2-40B4-BE49-F238E27FC236}">
                <a16:creationId xmlns:a16="http://schemas.microsoft.com/office/drawing/2014/main" id="{F6C22B4B-6B37-8013-DEAD-CFC632340C1E}"/>
              </a:ext>
            </a:extLst>
          </p:cNvPr>
          <p:cNvSpPr/>
          <p:nvPr/>
        </p:nvSpPr>
        <p:spPr>
          <a:xfrm>
            <a:off x="4334271" y="4943133"/>
            <a:ext cx="1441401" cy="286065"/>
          </a:xfrm>
          <a:prstGeom prst="rect">
            <a:avLst/>
          </a:prstGeom>
          <a:solidFill>
            <a:sysClr val="window" lastClr="FFFFFF">
              <a:lumMod val="95000"/>
            </a:sysClr>
          </a:solidFill>
          <a:ln w="190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2" name="Straight Connector 91">
            <a:extLst>
              <a:ext uri="{FF2B5EF4-FFF2-40B4-BE49-F238E27FC236}">
                <a16:creationId xmlns:a16="http://schemas.microsoft.com/office/drawing/2014/main" id="{754A1B91-E094-2930-7CDF-D210E466D8CB}"/>
              </a:ext>
            </a:extLst>
          </p:cNvPr>
          <p:cNvCxnSpPr/>
          <p:nvPr/>
        </p:nvCxnSpPr>
        <p:spPr>
          <a:xfrm flipV="1">
            <a:off x="4734764" y="5025281"/>
            <a:ext cx="286956" cy="127300"/>
          </a:xfrm>
          <a:prstGeom prst="line">
            <a:avLst/>
          </a:prstGeom>
          <a:noFill/>
          <a:ln w="28575" cap="flat" cmpd="sng" algn="ctr">
            <a:solidFill>
              <a:srgbClr val="5B9BD5"/>
            </a:solidFill>
            <a:prstDash val="solid"/>
            <a:miter lim="800000"/>
          </a:ln>
          <a:effectLst/>
        </p:spPr>
      </p:cxnSp>
      <p:cxnSp>
        <p:nvCxnSpPr>
          <p:cNvPr id="93" name="Straight Connector 92">
            <a:extLst>
              <a:ext uri="{FF2B5EF4-FFF2-40B4-BE49-F238E27FC236}">
                <a16:creationId xmlns:a16="http://schemas.microsoft.com/office/drawing/2014/main" id="{0FECA8E2-38C2-0AF4-6FD7-853F0384CCD2}"/>
              </a:ext>
            </a:extLst>
          </p:cNvPr>
          <p:cNvCxnSpPr/>
          <p:nvPr/>
        </p:nvCxnSpPr>
        <p:spPr>
          <a:xfrm>
            <a:off x="4997674" y="5030459"/>
            <a:ext cx="289826" cy="127300"/>
          </a:xfrm>
          <a:prstGeom prst="line">
            <a:avLst/>
          </a:prstGeom>
          <a:noFill/>
          <a:ln w="28575" cap="flat" cmpd="sng" algn="ctr">
            <a:solidFill>
              <a:srgbClr val="5B9BD5"/>
            </a:solidFill>
            <a:prstDash val="solid"/>
            <a:miter lim="800000"/>
          </a:ln>
          <a:effectLst/>
        </p:spPr>
      </p:cxnSp>
      <p:sp>
        <p:nvSpPr>
          <p:cNvPr id="94" name="Rectangle 93">
            <a:extLst>
              <a:ext uri="{FF2B5EF4-FFF2-40B4-BE49-F238E27FC236}">
                <a16:creationId xmlns:a16="http://schemas.microsoft.com/office/drawing/2014/main" id="{402D64B6-655F-D57A-DC86-443591EB1A1A}"/>
              </a:ext>
            </a:extLst>
          </p:cNvPr>
          <p:cNvSpPr/>
          <p:nvPr/>
        </p:nvSpPr>
        <p:spPr>
          <a:xfrm>
            <a:off x="5840607" y="4943132"/>
            <a:ext cx="1441401" cy="286065"/>
          </a:xfrm>
          <a:prstGeom prst="rect">
            <a:avLst/>
          </a:prstGeom>
          <a:solidFill>
            <a:sysClr val="window" lastClr="FFFFFF">
              <a:lumMod val="95000"/>
            </a:sysClr>
          </a:solidFill>
          <a:ln w="190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5" name="Straight Connector 94">
            <a:extLst>
              <a:ext uri="{FF2B5EF4-FFF2-40B4-BE49-F238E27FC236}">
                <a16:creationId xmlns:a16="http://schemas.microsoft.com/office/drawing/2014/main" id="{9F763EB0-439A-D6C4-4508-AE992DD84631}"/>
              </a:ext>
            </a:extLst>
          </p:cNvPr>
          <p:cNvCxnSpPr/>
          <p:nvPr/>
        </p:nvCxnSpPr>
        <p:spPr>
          <a:xfrm flipV="1">
            <a:off x="6165568" y="5105613"/>
            <a:ext cx="722007" cy="561"/>
          </a:xfrm>
          <a:prstGeom prst="line">
            <a:avLst/>
          </a:prstGeom>
          <a:noFill/>
          <a:ln w="28575" cap="flat" cmpd="sng" algn="ctr">
            <a:solidFill>
              <a:srgbClr val="5B9BD5"/>
            </a:solidFill>
            <a:prstDash val="solid"/>
            <a:miter lim="800000"/>
          </a:ln>
          <a:effectLst/>
        </p:spPr>
      </p:cxnSp>
      <p:sp>
        <p:nvSpPr>
          <p:cNvPr id="96" name="Rectangle 95">
            <a:extLst>
              <a:ext uri="{FF2B5EF4-FFF2-40B4-BE49-F238E27FC236}">
                <a16:creationId xmlns:a16="http://schemas.microsoft.com/office/drawing/2014/main" id="{DF26AC29-A525-D4DA-461E-1663B1F3FC1F}"/>
              </a:ext>
            </a:extLst>
          </p:cNvPr>
          <p:cNvSpPr/>
          <p:nvPr/>
        </p:nvSpPr>
        <p:spPr>
          <a:xfrm>
            <a:off x="7357201" y="4943132"/>
            <a:ext cx="1441401" cy="286065"/>
          </a:xfrm>
          <a:prstGeom prst="rect">
            <a:avLst/>
          </a:prstGeom>
          <a:solidFill>
            <a:sysClr val="window" lastClr="FFFFFF">
              <a:lumMod val="95000"/>
            </a:sysClr>
          </a:solidFill>
          <a:ln w="190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7" name="Straight Connector 96">
            <a:extLst>
              <a:ext uri="{FF2B5EF4-FFF2-40B4-BE49-F238E27FC236}">
                <a16:creationId xmlns:a16="http://schemas.microsoft.com/office/drawing/2014/main" id="{CB75F43C-CA36-C6A5-A7B0-CBF34181504D}"/>
              </a:ext>
            </a:extLst>
          </p:cNvPr>
          <p:cNvCxnSpPr/>
          <p:nvPr/>
        </p:nvCxnSpPr>
        <p:spPr>
          <a:xfrm flipV="1">
            <a:off x="7716897" y="5086541"/>
            <a:ext cx="722007" cy="561"/>
          </a:xfrm>
          <a:prstGeom prst="line">
            <a:avLst/>
          </a:prstGeom>
          <a:noFill/>
          <a:ln w="28575" cap="flat" cmpd="sng" algn="ctr">
            <a:solidFill>
              <a:srgbClr val="5B9BD5"/>
            </a:solidFill>
            <a:prstDash val="solid"/>
            <a:miter lim="800000"/>
          </a:ln>
          <a:effectLst/>
        </p:spPr>
      </p:cxnSp>
      <p:cxnSp>
        <p:nvCxnSpPr>
          <p:cNvPr id="98" name="Straight Connector 97">
            <a:extLst>
              <a:ext uri="{FF2B5EF4-FFF2-40B4-BE49-F238E27FC236}">
                <a16:creationId xmlns:a16="http://schemas.microsoft.com/office/drawing/2014/main" id="{512F48C4-E784-3DC1-F92A-43D8A0B361B1}"/>
              </a:ext>
            </a:extLst>
          </p:cNvPr>
          <p:cNvCxnSpPr/>
          <p:nvPr/>
        </p:nvCxnSpPr>
        <p:spPr>
          <a:xfrm flipV="1">
            <a:off x="7716897" y="4996960"/>
            <a:ext cx="722007" cy="561"/>
          </a:xfrm>
          <a:prstGeom prst="line">
            <a:avLst/>
          </a:prstGeom>
          <a:noFill/>
          <a:ln w="12700" cap="flat" cmpd="sng" algn="ctr">
            <a:solidFill>
              <a:srgbClr val="002A7E"/>
            </a:solidFill>
            <a:prstDash val="solid"/>
            <a:miter lim="800000"/>
          </a:ln>
          <a:effectLst/>
        </p:spPr>
      </p:cxnSp>
      <p:cxnSp>
        <p:nvCxnSpPr>
          <p:cNvPr id="99" name="Straight Connector 98">
            <a:extLst>
              <a:ext uri="{FF2B5EF4-FFF2-40B4-BE49-F238E27FC236}">
                <a16:creationId xmlns:a16="http://schemas.microsoft.com/office/drawing/2014/main" id="{63C2219C-1942-8BAC-122E-CAE62BB99F91}"/>
              </a:ext>
            </a:extLst>
          </p:cNvPr>
          <p:cNvCxnSpPr/>
          <p:nvPr/>
        </p:nvCxnSpPr>
        <p:spPr>
          <a:xfrm flipV="1">
            <a:off x="7716897" y="5163351"/>
            <a:ext cx="722007" cy="561"/>
          </a:xfrm>
          <a:prstGeom prst="line">
            <a:avLst/>
          </a:prstGeom>
          <a:noFill/>
          <a:ln w="12700" cap="flat" cmpd="sng" algn="ctr">
            <a:solidFill>
              <a:srgbClr val="002A7E"/>
            </a:solidFill>
            <a:prstDash val="solid"/>
            <a:miter lim="800000"/>
          </a:ln>
          <a:effectLst/>
        </p:spPr>
      </p:cxnSp>
      <p:sp>
        <p:nvSpPr>
          <p:cNvPr id="100" name="Rectangle 99">
            <a:extLst>
              <a:ext uri="{FF2B5EF4-FFF2-40B4-BE49-F238E27FC236}">
                <a16:creationId xmlns:a16="http://schemas.microsoft.com/office/drawing/2014/main" id="{EA6A377D-D10C-99C2-DAC3-30DAE13D90C5}"/>
              </a:ext>
            </a:extLst>
          </p:cNvPr>
          <p:cNvSpPr/>
          <p:nvPr/>
        </p:nvSpPr>
        <p:spPr>
          <a:xfrm>
            <a:off x="8869529" y="4943132"/>
            <a:ext cx="1441401" cy="286065"/>
          </a:xfrm>
          <a:prstGeom prst="rect">
            <a:avLst/>
          </a:prstGeom>
          <a:solidFill>
            <a:sysClr val="window" lastClr="FFFFFF">
              <a:lumMod val="95000"/>
            </a:sysClr>
          </a:solidFill>
          <a:ln w="1905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01" name="Straight Connector 100">
            <a:extLst>
              <a:ext uri="{FF2B5EF4-FFF2-40B4-BE49-F238E27FC236}">
                <a16:creationId xmlns:a16="http://schemas.microsoft.com/office/drawing/2014/main" id="{E6738BC9-97E0-ABC6-8DE9-BAA353F772FF}"/>
              </a:ext>
            </a:extLst>
          </p:cNvPr>
          <p:cNvCxnSpPr/>
          <p:nvPr/>
        </p:nvCxnSpPr>
        <p:spPr>
          <a:xfrm>
            <a:off x="9158298" y="5094109"/>
            <a:ext cx="772385" cy="4908"/>
          </a:xfrm>
          <a:prstGeom prst="line">
            <a:avLst/>
          </a:prstGeom>
          <a:noFill/>
          <a:ln w="28575" cap="flat" cmpd="sng" algn="ctr">
            <a:solidFill>
              <a:srgbClr val="5B9BD5"/>
            </a:solidFill>
            <a:prstDash val="lgDashDotDot"/>
            <a:miter lim="800000"/>
          </a:ln>
          <a:effectLst/>
        </p:spPr>
      </p:cxnSp>
      <p:sp>
        <p:nvSpPr>
          <p:cNvPr id="102" name="TextBox 101">
            <a:extLst>
              <a:ext uri="{FF2B5EF4-FFF2-40B4-BE49-F238E27FC236}">
                <a16:creationId xmlns:a16="http://schemas.microsoft.com/office/drawing/2014/main" id="{033DA2C4-9232-DB73-3535-11B9169ED196}"/>
              </a:ext>
            </a:extLst>
          </p:cNvPr>
          <p:cNvSpPr txBox="1"/>
          <p:nvPr/>
        </p:nvSpPr>
        <p:spPr>
          <a:xfrm>
            <a:off x="10337942" y="4923533"/>
            <a:ext cx="1453161" cy="276999"/>
          </a:xfrm>
          <a:prstGeom prst="rect">
            <a:avLst/>
          </a:prstGeom>
          <a:noFill/>
        </p:spPr>
        <p:txBody>
          <a:bodyPr wrap="square" rtlCol="0">
            <a:spAutoFit/>
          </a:bodyPr>
          <a:lstStyle/>
          <a:p>
            <a:pPr algn="ctr"/>
            <a:r>
              <a:rPr lang="en-US" sz="1200" b="1" dirty="0">
                <a:solidFill>
                  <a:srgbClr val="002060"/>
                </a:solidFill>
                <a:latin typeface="Trebuchet MS" panose="020B0603020202020204" pitchFamily="34" charset="0"/>
              </a:rPr>
              <a:t>Demand Pattern</a:t>
            </a:r>
          </a:p>
        </p:txBody>
      </p:sp>
      <p:sp>
        <p:nvSpPr>
          <p:cNvPr id="103" name="TextBox 102">
            <a:extLst>
              <a:ext uri="{FF2B5EF4-FFF2-40B4-BE49-F238E27FC236}">
                <a16:creationId xmlns:a16="http://schemas.microsoft.com/office/drawing/2014/main" id="{640847D3-384F-5992-FAE5-3F822EB0430F}"/>
              </a:ext>
            </a:extLst>
          </p:cNvPr>
          <p:cNvSpPr txBox="1"/>
          <p:nvPr/>
        </p:nvSpPr>
        <p:spPr>
          <a:xfrm>
            <a:off x="10313238" y="3673996"/>
            <a:ext cx="1332393" cy="276999"/>
          </a:xfrm>
          <a:prstGeom prst="rect">
            <a:avLst/>
          </a:prstGeom>
          <a:noFill/>
        </p:spPr>
        <p:txBody>
          <a:bodyPr wrap="square" rtlCol="0">
            <a:spAutoFit/>
          </a:bodyPr>
          <a:lstStyle/>
          <a:p>
            <a:pPr algn="ctr"/>
            <a:r>
              <a:rPr lang="en-US" sz="1200" b="1" dirty="0">
                <a:solidFill>
                  <a:srgbClr val="002060"/>
                </a:solidFill>
                <a:latin typeface="Trebuchet MS" panose="020B0603020202020204" pitchFamily="34" charset="0"/>
              </a:rPr>
              <a:t>Requirement</a:t>
            </a:r>
          </a:p>
        </p:txBody>
      </p:sp>
      <p:grpSp>
        <p:nvGrpSpPr>
          <p:cNvPr id="104" name="Group 103">
            <a:extLst>
              <a:ext uri="{FF2B5EF4-FFF2-40B4-BE49-F238E27FC236}">
                <a16:creationId xmlns:a16="http://schemas.microsoft.com/office/drawing/2014/main" id="{2CFD8F91-08F0-762B-056D-E7D274FD8F21}"/>
              </a:ext>
            </a:extLst>
          </p:cNvPr>
          <p:cNvGrpSpPr>
            <a:grpSpLocks noChangeAspect="1"/>
          </p:cNvGrpSpPr>
          <p:nvPr/>
        </p:nvGrpSpPr>
        <p:grpSpPr>
          <a:xfrm>
            <a:off x="4056902" y="5439139"/>
            <a:ext cx="658494" cy="657859"/>
            <a:chOff x="5273675" y="2606675"/>
            <a:chExt cx="1646238" cy="1644650"/>
          </a:xfrm>
        </p:grpSpPr>
        <p:sp>
          <p:nvSpPr>
            <p:cNvPr id="105" name="AutoShape 3">
              <a:extLst>
                <a:ext uri="{FF2B5EF4-FFF2-40B4-BE49-F238E27FC236}">
                  <a16:creationId xmlns:a16="http://schemas.microsoft.com/office/drawing/2014/main" id="{24F78209-A94A-AE7B-7E08-F96C2D854596}"/>
                </a:ext>
              </a:extLst>
            </p:cNvPr>
            <p:cNvSpPr>
              <a:spLocks noChangeAspect="1" noChangeArrowheads="1" noTextEdit="1"/>
            </p:cNvSpPr>
            <p:nvPr/>
          </p:nvSpPr>
          <p:spPr bwMode="auto">
            <a:xfrm>
              <a:off x="5273675" y="2606675"/>
              <a:ext cx="16462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a:solidFill>
                  <a:srgbClr val="000000"/>
                </a:solidFill>
                <a:latin typeface="Trebuchet MS"/>
                <a:cs typeface="Times New Roman" pitchFamily="18" charset="0"/>
              </a:endParaRPr>
            </a:p>
          </p:txBody>
        </p:sp>
        <p:grpSp>
          <p:nvGrpSpPr>
            <p:cNvPr id="106" name="Group 105">
              <a:extLst>
                <a:ext uri="{FF2B5EF4-FFF2-40B4-BE49-F238E27FC236}">
                  <a16:creationId xmlns:a16="http://schemas.microsoft.com/office/drawing/2014/main" id="{FF6DA260-20F8-0A67-13AF-8F4FE45FC362}"/>
                </a:ext>
              </a:extLst>
            </p:cNvPr>
            <p:cNvGrpSpPr/>
            <p:nvPr/>
          </p:nvGrpSpPr>
          <p:grpSpPr>
            <a:xfrm>
              <a:off x="5565774" y="2776538"/>
              <a:ext cx="1062038" cy="1322388"/>
              <a:chOff x="5565774" y="2776538"/>
              <a:chExt cx="1062038" cy="1322388"/>
            </a:xfrm>
          </p:grpSpPr>
          <p:sp>
            <p:nvSpPr>
              <p:cNvPr id="107" name="Freeform 25">
                <a:extLst>
                  <a:ext uri="{FF2B5EF4-FFF2-40B4-BE49-F238E27FC236}">
                    <a16:creationId xmlns:a16="http://schemas.microsoft.com/office/drawing/2014/main" id="{7ED4DCF7-9D20-D7AC-ED69-A5A74631B342}"/>
                  </a:ext>
                </a:extLst>
              </p:cNvPr>
              <p:cNvSpPr>
                <a:spLocks/>
              </p:cNvSpPr>
              <p:nvPr/>
            </p:nvSpPr>
            <p:spPr bwMode="auto">
              <a:xfrm>
                <a:off x="5565774" y="2776538"/>
                <a:ext cx="1062038" cy="1322388"/>
              </a:xfrm>
              <a:custGeom>
                <a:avLst/>
                <a:gdLst>
                  <a:gd name="connsiteX0" fmla="*/ 531020 w 1062038"/>
                  <a:gd name="connsiteY0" fmla="*/ 290512 h 1322388"/>
                  <a:gd name="connsiteX1" fmla="*/ 30163 w 1062038"/>
                  <a:gd name="connsiteY1" fmla="*/ 790575 h 1322388"/>
                  <a:gd name="connsiteX2" fmla="*/ 531020 w 1062038"/>
                  <a:gd name="connsiteY2" fmla="*/ 1290638 h 1322388"/>
                  <a:gd name="connsiteX3" fmla="*/ 1031877 w 1062038"/>
                  <a:gd name="connsiteY3" fmla="*/ 790575 h 1322388"/>
                  <a:gd name="connsiteX4" fmla="*/ 531020 w 1062038"/>
                  <a:gd name="connsiteY4" fmla="*/ 290512 h 1322388"/>
                  <a:gd name="connsiteX5" fmla="*/ 531019 w 1062038"/>
                  <a:gd name="connsiteY5" fmla="*/ 260350 h 1322388"/>
                  <a:gd name="connsiteX6" fmla="*/ 1062038 w 1062038"/>
                  <a:gd name="connsiteY6" fmla="*/ 791369 h 1322388"/>
                  <a:gd name="connsiteX7" fmla="*/ 531019 w 1062038"/>
                  <a:gd name="connsiteY7" fmla="*/ 1322388 h 1322388"/>
                  <a:gd name="connsiteX8" fmla="*/ 0 w 1062038"/>
                  <a:gd name="connsiteY8" fmla="*/ 791369 h 1322388"/>
                  <a:gd name="connsiteX9" fmla="*/ 531019 w 1062038"/>
                  <a:gd name="connsiteY9" fmla="*/ 260350 h 1322388"/>
                  <a:gd name="connsiteX10" fmla="*/ 931683 w 1062038"/>
                  <a:gd name="connsiteY10" fmla="*/ 238511 h 1322388"/>
                  <a:gd name="connsiteX11" fmla="*/ 943095 w 1062038"/>
                  <a:gd name="connsiteY11" fmla="*/ 242997 h 1322388"/>
                  <a:gd name="connsiteX12" fmla="*/ 1044455 w 1062038"/>
                  <a:gd name="connsiteY12" fmla="*/ 335583 h 1322388"/>
                  <a:gd name="connsiteX13" fmla="*/ 1045174 w 1062038"/>
                  <a:gd name="connsiteY13" fmla="*/ 357832 h 1322388"/>
                  <a:gd name="connsiteX14" fmla="*/ 984789 w 1062038"/>
                  <a:gd name="connsiteY14" fmla="*/ 423862 h 1322388"/>
                  <a:gd name="connsiteX15" fmla="*/ 860425 w 1062038"/>
                  <a:gd name="connsiteY15" fmla="*/ 309027 h 1322388"/>
                  <a:gd name="connsiteX16" fmla="*/ 920810 w 1062038"/>
                  <a:gd name="connsiteY16" fmla="*/ 243714 h 1322388"/>
                  <a:gd name="connsiteX17" fmla="*/ 931683 w 1062038"/>
                  <a:gd name="connsiteY17" fmla="*/ 238511 h 1322388"/>
                  <a:gd name="connsiteX18" fmla="*/ 129462 w 1062038"/>
                  <a:gd name="connsiteY18" fmla="*/ 236909 h 1322388"/>
                  <a:gd name="connsiteX19" fmla="*/ 140253 w 1062038"/>
                  <a:gd name="connsiteY19" fmla="*/ 242073 h 1322388"/>
                  <a:gd name="connsiteX20" fmla="*/ 201613 w 1062038"/>
                  <a:gd name="connsiteY20" fmla="*/ 309025 h 1322388"/>
                  <a:gd name="connsiteX21" fmla="*/ 78180 w 1062038"/>
                  <a:gd name="connsiteY21" fmla="*/ 422275 h 1322388"/>
                  <a:gd name="connsiteX22" fmla="*/ 16821 w 1062038"/>
                  <a:gd name="connsiteY22" fmla="*/ 355322 h 1322388"/>
                  <a:gd name="connsiteX23" fmla="*/ 17534 w 1062038"/>
                  <a:gd name="connsiteY23" fmla="*/ 333242 h 1322388"/>
                  <a:gd name="connsiteX24" fmla="*/ 118135 w 1062038"/>
                  <a:gd name="connsiteY24" fmla="*/ 241360 h 1322388"/>
                  <a:gd name="connsiteX25" fmla="*/ 129462 w 1062038"/>
                  <a:gd name="connsiteY25" fmla="*/ 236909 h 1322388"/>
                  <a:gd name="connsiteX26" fmla="*/ 380807 w 1062038"/>
                  <a:gd name="connsiteY26" fmla="*/ 0 h 1322388"/>
                  <a:gd name="connsiteX27" fmla="*/ 678056 w 1062038"/>
                  <a:gd name="connsiteY27" fmla="*/ 0 h 1322388"/>
                  <a:gd name="connsiteX28" fmla="*/ 693738 w 1062038"/>
                  <a:gd name="connsiteY28" fmla="*/ 15746 h 1322388"/>
                  <a:gd name="connsiteX29" fmla="*/ 693738 w 1062038"/>
                  <a:gd name="connsiteY29" fmla="*/ 163185 h 1322388"/>
                  <a:gd name="connsiteX30" fmla="*/ 588953 w 1062038"/>
                  <a:gd name="connsiteY30" fmla="*/ 163185 h 1322388"/>
                  <a:gd name="connsiteX31" fmla="*/ 588953 w 1062038"/>
                  <a:gd name="connsiteY31" fmla="*/ 210422 h 1322388"/>
                  <a:gd name="connsiteX32" fmla="*/ 531214 w 1062038"/>
                  <a:gd name="connsiteY32" fmla="*/ 207560 h 1322388"/>
                  <a:gd name="connsiteX33" fmla="*/ 469198 w 1062038"/>
                  <a:gd name="connsiteY33" fmla="*/ 211138 h 1322388"/>
                  <a:gd name="connsiteX34" fmla="*/ 469198 w 1062038"/>
                  <a:gd name="connsiteY34" fmla="*/ 163185 h 1322388"/>
                  <a:gd name="connsiteX35" fmla="*/ 365125 w 1062038"/>
                  <a:gd name="connsiteY35" fmla="*/ 163185 h 1322388"/>
                  <a:gd name="connsiteX36" fmla="*/ 365125 w 1062038"/>
                  <a:gd name="connsiteY36" fmla="*/ 15746 h 1322388"/>
                  <a:gd name="connsiteX37" fmla="*/ 380807 w 1062038"/>
                  <a:gd name="connsiteY37" fmla="*/ 0 h 132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62038" h="1322388">
                    <a:moveTo>
                      <a:pt x="531020" y="290512"/>
                    </a:moveTo>
                    <a:cubicBezTo>
                      <a:pt x="254404" y="290512"/>
                      <a:pt x="30163" y="514398"/>
                      <a:pt x="30163" y="790575"/>
                    </a:cubicBezTo>
                    <a:cubicBezTo>
                      <a:pt x="30163" y="1066752"/>
                      <a:pt x="254404" y="1290638"/>
                      <a:pt x="531020" y="1290638"/>
                    </a:cubicBezTo>
                    <a:cubicBezTo>
                      <a:pt x="807636" y="1290638"/>
                      <a:pt x="1031877" y="1066752"/>
                      <a:pt x="1031877" y="790575"/>
                    </a:cubicBezTo>
                    <a:cubicBezTo>
                      <a:pt x="1031877" y="514398"/>
                      <a:pt x="807636" y="290512"/>
                      <a:pt x="531020" y="290512"/>
                    </a:cubicBezTo>
                    <a:close/>
                    <a:moveTo>
                      <a:pt x="531019" y="260350"/>
                    </a:moveTo>
                    <a:cubicBezTo>
                      <a:pt x="824293" y="260350"/>
                      <a:pt x="1062038" y="498095"/>
                      <a:pt x="1062038" y="791369"/>
                    </a:cubicBezTo>
                    <a:cubicBezTo>
                      <a:pt x="1062038" y="1084643"/>
                      <a:pt x="824293" y="1322388"/>
                      <a:pt x="531019" y="1322388"/>
                    </a:cubicBezTo>
                    <a:cubicBezTo>
                      <a:pt x="237745" y="1322388"/>
                      <a:pt x="0" y="1084643"/>
                      <a:pt x="0" y="791369"/>
                    </a:cubicBezTo>
                    <a:cubicBezTo>
                      <a:pt x="0" y="498095"/>
                      <a:pt x="237745" y="260350"/>
                      <a:pt x="531019" y="260350"/>
                    </a:cubicBezTo>
                    <a:close/>
                    <a:moveTo>
                      <a:pt x="931683" y="238511"/>
                    </a:moveTo>
                    <a:cubicBezTo>
                      <a:pt x="935727" y="238331"/>
                      <a:pt x="939860" y="239767"/>
                      <a:pt x="943095" y="242997"/>
                    </a:cubicBezTo>
                    <a:cubicBezTo>
                      <a:pt x="943095" y="242997"/>
                      <a:pt x="943095" y="242997"/>
                      <a:pt x="1044455" y="335583"/>
                    </a:cubicBezTo>
                    <a:cubicBezTo>
                      <a:pt x="1050925" y="341324"/>
                      <a:pt x="1050925" y="351372"/>
                      <a:pt x="1045174" y="357832"/>
                    </a:cubicBezTo>
                    <a:cubicBezTo>
                      <a:pt x="1045174" y="357832"/>
                      <a:pt x="1045174" y="357832"/>
                      <a:pt x="984789" y="423862"/>
                    </a:cubicBezTo>
                    <a:cubicBezTo>
                      <a:pt x="948846" y="380081"/>
                      <a:pt x="907152" y="341324"/>
                      <a:pt x="860425" y="309027"/>
                    </a:cubicBezTo>
                    <a:cubicBezTo>
                      <a:pt x="860425" y="309027"/>
                      <a:pt x="860425" y="309027"/>
                      <a:pt x="920810" y="243714"/>
                    </a:cubicBezTo>
                    <a:cubicBezTo>
                      <a:pt x="923686" y="240485"/>
                      <a:pt x="927640" y="238690"/>
                      <a:pt x="931683" y="238511"/>
                    </a:cubicBezTo>
                    <a:close/>
                    <a:moveTo>
                      <a:pt x="129462" y="236909"/>
                    </a:moveTo>
                    <a:cubicBezTo>
                      <a:pt x="133475" y="237087"/>
                      <a:pt x="137399" y="238867"/>
                      <a:pt x="140253" y="242073"/>
                    </a:cubicBezTo>
                    <a:cubicBezTo>
                      <a:pt x="140253" y="242073"/>
                      <a:pt x="140253" y="242073"/>
                      <a:pt x="201613" y="309025"/>
                    </a:cubicBezTo>
                    <a:cubicBezTo>
                      <a:pt x="155236" y="340365"/>
                      <a:pt x="113854" y="378827"/>
                      <a:pt x="78180" y="422275"/>
                    </a:cubicBezTo>
                    <a:lnTo>
                      <a:pt x="16821" y="355322"/>
                    </a:lnTo>
                    <a:cubicBezTo>
                      <a:pt x="11113" y="348912"/>
                      <a:pt x="11113" y="338940"/>
                      <a:pt x="17534" y="333242"/>
                    </a:cubicBezTo>
                    <a:cubicBezTo>
                      <a:pt x="17534" y="333242"/>
                      <a:pt x="17534" y="333242"/>
                      <a:pt x="118135" y="241360"/>
                    </a:cubicBezTo>
                    <a:cubicBezTo>
                      <a:pt x="121346" y="238155"/>
                      <a:pt x="125449" y="236731"/>
                      <a:pt x="129462" y="236909"/>
                    </a:cubicBezTo>
                    <a:close/>
                    <a:moveTo>
                      <a:pt x="380807" y="0"/>
                    </a:moveTo>
                    <a:cubicBezTo>
                      <a:pt x="380807" y="0"/>
                      <a:pt x="380807" y="0"/>
                      <a:pt x="678056" y="0"/>
                    </a:cubicBezTo>
                    <a:cubicBezTo>
                      <a:pt x="686610" y="0"/>
                      <a:pt x="693738" y="7157"/>
                      <a:pt x="693738" y="15746"/>
                    </a:cubicBezTo>
                    <a:cubicBezTo>
                      <a:pt x="693738" y="15746"/>
                      <a:pt x="693738" y="15746"/>
                      <a:pt x="693738" y="163185"/>
                    </a:cubicBezTo>
                    <a:cubicBezTo>
                      <a:pt x="693738" y="163185"/>
                      <a:pt x="693738" y="163185"/>
                      <a:pt x="588953" y="163185"/>
                    </a:cubicBezTo>
                    <a:cubicBezTo>
                      <a:pt x="588953" y="163185"/>
                      <a:pt x="588953" y="163185"/>
                      <a:pt x="588953" y="210422"/>
                    </a:cubicBezTo>
                    <a:cubicBezTo>
                      <a:pt x="570419" y="208275"/>
                      <a:pt x="551173" y="207560"/>
                      <a:pt x="531214" y="207560"/>
                    </a:cubicBezTo>
                    <a:cubicBezTo>
                      <a:pt x="510542" y="207560"/>
                      <a:pt x="489870" y="208991"/>
                      <a:pt x="469198" y="211138"/>
                    </a:cubicBezTo>
                    <a:lnTo>
                      <a:pt x="469198" y="163185"/>
                    </a:lnTo>
                    <a:cubicBezTo>
                      <a:pt x="469198" y="163185"/>
                      <a:pt x="469198" y="163185"/>
                      <a:pt x="365125" y="163185"/>
                    </a:cubicBezTo>
                    <a:cubicBezTo>
                      <a:pt x="365125" y="163185"/>
                      <a:pt x="365125" y="163185"/>
                      <a:pt x="365125" y="15746"/>
                    </a:cubicBezTo>
                    <a:cubicBezTo>
                      <a:pt x="365125" y="7157"/>
                      <a:pt x="372254" y="0"/>
                      <a:pt x="380807" y="0"/>
                    </a:cubicBezTo>
                    <a:close/>
                  </a:path>
                </a:pathLst>
              </a:custGeom>
              <a:solidFill>
                <a:srgbClr val="000B22"/>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cs typeface="Times New Roman" pitchFamily="18" charset="0"/>
                </a:endParaRPr>
              </a:p>
            </p:txBody>
          </p:sp>
          <p:sp>
            <p:nvSpPr>
              <p:cNvPr id="108" name="Freeform 26">
                <a:extLst>
                  <a:ext uri="{FF2B5EF4-FFF2-40B4-BE49-F238E27FC236}">
                    <a16:creationId xmlns:a16="http://schemas.microsoft.com/office/drawing/2014/main" id="{2A25237D-A16A-8BBB-246A-ECD49FC36C6B}"/>
                  </a:ext>
                </a:extLst>
              </p:cNvPr>
              <p:cNvSpPr>
                <a:spLocks/>
              </p:cNvSpPr>
              <p:nvPr/>
            </p:nvSpPr>
            <p:spPr bwMode="auto">
              <a:xfrm>
                <a:off x="5629275" y="3100388"/>
                <a:ext cx="935038" cy="935038"/>
              </a:xfrm>
              <a:custGeom>
                <a:avLst/>
                <a:gdLst>
                  <a:gd name="connsiteX0" fmla="*/ 254333 w 935038"/>
                  <a:gd name="connsiteY0" fmla="*/ 804700 h 935038"/>
                  <a:gd name="connsiteX1" fmla="*/ 238852 w 935038"/>
                  <a:gd name="connsiteY1" fmla="*/ 817085 h 935038"/>
                  <a:gd name="connsiteX2" fmla="*/ 248052 w 935038"/>
                  <a:gd name="connsiteY2" fmla="*/ 851761 h 935038"/>
                  <a:gd name="connsiteX3" fmla="*/ 282729 w 935038"/>
                  <a:gd name="connsiteY3" fmla="*/ 842561 h 935038"/>
                  <a:gd name="connsiteX4" fmla="*/ 273529 w 935038"/>
                  <a:gd name="connsiteY4" fmla="*/ 807177 h 935038"/>
                  <a:gd name="connsiteX5" fmla="*/ 254333 w 935038"/>
                  <a:gd name="connsiteY5" fmla="*/ 804700 h 935038"/>
                  <a:gd name="connsiteX6" fmla="*/ 684858 w 935038"/>
                  <a:gd name="connsiteY6" fmla="*/ 803112 h 935038"/>
                  <a:gd name="connsiteX7" fmla="*/ 665144 w 935038"/>
                  <a:gd name="connsiteY7" fmla="*/ 805589 h 935038"/>
                  <a:gd name="connsiteX8" fmla="*/ 654968 w 935038"/>
                  <a:gd name="connsiteY8" fmla="*/ 840973 h 935038"/>
                  <a:gd name="connsiteX9" fmla="*/ 691309 w 935038"/>
                  <a:gd name="connsiteY9" fmla="*/ 850173 h 935038"/>
                  <a:gd name="connsiteX10" fmla="*/ 700757 w 935038"/>
                  <a:gd name="connsiteY10" fmla="*/ 815497 h 935038"/>
                  <a:gd name="connsiteX11" fmla="*/ 684858 w 935038"/>
                  <a:gd name="connsiteY11" fmla="*/ 803112 h 935038"/>
                  <a:gd name="connsiteX12" fmla="*/ 113615 w 935038"/>
                  <a:gd name="connsiteY12" fmla="*/ 652212 h 935038"/>
                  <a:gd name="connsiteX13" fmla="*/ 94065 w 935038"/>
                  <a:gd name="connsiteY13" fmla="*/ 654777 h 935038"/>
                  <a:gd name="connsiteX14" fmla="*/ 84865 w 935038"/>
                  <a:gd name="connsiteY14" fmla="*/ 690161 h 935038"/>
                  <a:gd name="connsiteX15" fmla="*/ 119542 w 935038"/>
                  <a:gd name="connsiteY15" fmla="*/ 699361 h 935038"/>
                  <a:gd name="connsiteX16" fmla="*/ 129449 w 935038"/>
                  <a:gd name="connsiteY16" fmla="*/ 663977 h 935038"/>
                  <a:gd name="connsiteX17" fmla="*/ 113615 w 935038"/>
                  <a:gd name="connsiteY17" fmla="*/ 652212 h 935038"/>
                  <a:gd name="connsiteX18" fmla="*/ 824246 w 935038"/>
                  <a:gd name="connsiteY18" fmla="*/ 649249 h 935038"/>
                  <a:gd name="connsiteX19" fmla="*/ 808765 w 935038"/>
                  <a:gd name="connsiteY19" fmla="*/ 661968 h 935038"/>
                  <a:gd name="connsiteX20" fmla="*/ 817965 w 935038"/>
                  <a:gd name="connsiteY20" fmla="*/ 697582 h 935038"/>
                  <a:gd name="connsiteX21" fmla="*/ 853349 w 935038"/>
                  <a:gd name="connsiteY21" fmla="*/ 688134 h 935038"/>
                  <a:gd name="connsiteX22" fmla="*/ 843442 w 935038"/>
                  <a:gd name="connsiteY22" fmla="*/ 651793 h 935038"/>
                  <a:gd name="connsiteX23" fmla="*/ 824246 w 935038"/>
                  <a:gd name="connsiteY23" fmla="*/ 649249 h 935038"/>
                  <a:gd name="connsiteX24" fmla="*/ 710440 w 935038"/>
                  <a:gd name="connsiteY24" fmla="*/ 257904 h 935038"/>
                  <a:gd name="connsiteX25" fmla="*/ 698455 w 935038"/>
                  <a:gd name="connsiteY25" fmla="*/ 261291 h 935038"/>
                  <a:gd name="connsiteX26" fmla="*/ 492382 w 935038"/>
                  <a:gd name="connsiteY26" fmla="*/ 416019 h 935038"/>
                  <a:gd name="connsiteX27" fmla="*/ 479503 w 935038"/>
                  <a:gd name="connsiteY27" fmla="*/ 425289 h 935038"/>
                  <a:gd name="connsiteX28" fmla="*/ 468770 w 935038"/>
                  <a:gd name="connsiteY28" fmla="*/ 423862 h 935038"/>
                  <a:gd name="connsiteX29" fmla="*/ 453028 w 935038"/>
                  <a:gd name="connsiteY29" fmla="*/ 426715 h 935038"/>
                  <a:gd name="connsiteX30" fmla="*/ 443011 w 935038"/>
                  <a:gd name="connsiteY30" fmla="*/ 421010 h 935038"/>
                  <a:gd name="connsiteX31" fmla="*/ 311353 w 935038"/>
                  <a:gd name="connsiteY31" fmla="*/ 348994 h 935038"/>
                  <a:gd name="connsiteX32" fmla="*/ 288456 w 935038"/>
                  <a:gd name="connsiteY32" fmla="*/ 353985 h 935038"/>
                  <a:gd name="connsiteX33" fmla="*/ 294181 w 935038"/>
                  <a:gd name="connsiteY33" fmla="*/ 376802 h 935038"/>
                  <a:gd name="connsiteX34" fmla="*/ 426554 w 935038"/>
                  <a:gd name="connsiteY34" fmla="*/ 467357 h 935038"/>
                  <a:gd name="connsiteX35" fmla="*/ 468770 w 935038"/>
                  <a:gd name="connsiteY35" fmla="*/ 508000 h 935038"/>
                  <a:gd name="connsiteX36" fmla="*/ 510986 w 935038"/>
                  <a:gd name="connsiteY36" fmla="*/ 465931 h 935038"/>
                  <a:gd name="connsiteX37" fmla="*/ 510271 w 935038"/>
                  <a:gd name="connsiteY37" fmla="*/ 464505 h 935038"/>
                  <a:gd name="connsiteX38" fmla="*/ 719205 w 935038"/>
                  <a:gd name="connsiteY38" fmla="*/ 286960 h 935038"/>
                  <a:gd name="connsiteX39" fmla="*/ 721352 w 935038"/>
                  <a:gd name="connsiteY39" fmla="*/ 264143 h 935038"/>
                  <a:gd name="connsiteX40" fmla="*/ 710440 w 935038"/>
                  <a:gd name="connsiteY40" fmla="*/ 257904 h 935038"/>
                  <a:gd name="connsiteX41" fmla="*/ 98758 w 935038"/>
                  <a:gd name="connsiteY41" fmla="*/ 234699 h 935038"/>
                  <a:gd name="connsiteX42" fmla="*/ 83277 w 935038"/>
                  <a:gd name="connsiteY42" fmla="*/ 246464 h 935038"/>
                  <a:gd name="connsiteX43" fmla="*/ 92477 w 935038"/>
                  <a:gd name="connsiteY43" fmla="*/ 281848 h 935038"/>
                  <a:gd name="connsiteX44" fmla="*/ 127861 w 935038"/>
                  <a:gd name="connsiteY44" fmla="*/ 272648 h 935038"/>
                  <a:gd name="connsiteX45" fmla="*/ 117954 w 935038"/>
                  <a:gd name="connsiteY45" fmla="*/ 237264 h 935038"/>
                  <a:gd name="connsiteX46" fmla="*/ 98758 w 935038"/>
                  <a:gd name="connsiteY46" fmla="*/ 234699 h 935038"/>
                  <a:gd name="connsiteX47" fmla="*/ 835927 w 935038"/>
                  <a:gd name="connsiteY47" fmla="*/ 233043 h 935038"/>
                  <a:gd name="connsiteX48" fmla="*/ 816377 w 935038"/>
                  <a:gd name="connsiteY48" fmla="*/ 235570 h 935038"/>
                  <a:gd name="connsiteX49" fmla="*/ 807177 w 935038"/>
                  <a:gd name="connsiteY49" fmla="*/ 269720 h 935038"/>
                  <a:gd name="connsiteX50" fmla="*/ 841854 w 935038"/>
                  <a:gd name="connsiteY50" fmla="*/ 278781 h 935038"/>
                  <a:gd name="connsiteX51" fmla="*/ 851761 w 935038"/>
                  <a:gd name="connsiteY51" fmla="*/ 244630 h 935038"/>
                  <a:gd name="connsiteX52" fmla="*/ 835927 w 935038"/>
                  <a:gd name="connsiteY52" fmla="*/ 233043 h 935038"/>
                  <a:gd name="connsiteX53" fmla="*/ 264692 w 935038"/>
                  <a:gd name="connsiteY53" fmla="*/ 80924 h 935038"/>
                  <a:gd name="connsiteX54" fmla="*/ 244877 w 935038"/>
                  <a:gd name="connsiteY54" fmla="*/ 83468 h 935038"/>
                  <a:gd name="connsiteX55" fmla="*/ 235677 w 935038"/>
                  <a:gd name="connsiteY55" fmla="*/ 119809 h 935038"/>
                  <a:gd name="connsiteX56" fmla="*/ 271061 w 935038"/>
                  <a:gd name="connsiteY56" fmla="*/ 129257 h 935038"/>
                  <a:gd name="connsiteX57" fmla="*/ 280261 w 935038"/>
                  <a:gd name="connsiteY57" fmla="*/ 93643 h 935038"/>
                  <a:gd name="connsiteX58" fmla="*/ 264692 w 935038"/>
                  <a:gd name="connsiteY58" fmla="*/ 80924 h 935038"/>
                  <a:gd name="connsiteX59" fmla="*/ 668759 w 935038"/>
                  <a:gd name="connsiteY59" fmla="*/ 79336 h 935038"/>
                  <a:gd name="connsiteX60" fmla="*/ 653190 w 935038"/>
                  <a:gd name="connsiteY60" fmla="*/ 92055 h 935038"/>
                  <a:gd name="connsiteX61" fmla="*/ 662390 w 935038"/>
                  <a:gd name="connsiteY61" fmla="*/ 127669 h 935038"/>
                  <a:gd name="connsiteX62" fmla="*/ 697774 w 935038"/>
                  <a:gd name="connsiteY62" fmla="*/ 118221 h 935038"/>
                  <a:gd name="connsiteX63" fmla="*/ 688574 w 935038"/>
                  <a:gd name="connsiteY63" fmla="*/ 81880 h 935038"/>
                  <a:gd name="connsiteX64" fmla="*/ 668759 w 935038"/>
                  <a:gd name="connsiteY64" fmla="*/ 79336 h 935038"/>
                  <a:gd name="connsiteX65" fmla="*/ 440018 w 935038"/>
                  <a:gd name="connsiteY65" fmla="*/ 0 h 935038"/>
                  <a:gd name="connsiteX66" fmla="*/ 440018 w 935038"/>
                  <a:gd name="connsiteY66" fmla="*/ 49288 h 935038"/>
                  <a:gd name="connsiteX67" fmla="*/ 466448 w 935038"/>
                  <a:gd name="connsiteY67" fmla="*/ 75717 h 935038"/>
                  <a:gd name="connsiteX68" fmla="*/ 492163 w 935038"/>
                  <a:gd name="connsiteY68" fmla="*/ 49288 h 935038"/>
                  <a:gd name="connsiteX69" fmla="*/ 492163 w 935038"/>
                  <a:gd name="connsiteY69" fmla="*/ 0 h 935038"/>
                  <a:gd name="connsiteX70" fmla="*/ 935038 w 935038"/>
                  <a:gd name="connsiteY70" fmla="*/ 440018 h 935038"/>
                  <a:gd name="connsiteX71" fmla="*/ 885751 w 935038"/>
                  <a:gd name="connsiteY71" fmla="*/ 440018 h 935038"/>
                  <a:gd name="connsiteX72" fmla="*/ 859321 w 935038"/>
                  <a:gd name="connsiteY72" fmla="*/ 465733 h 935038"/>
                  <a:gd name="connsiteX73" fmla="*/ 885751 w 935038"/>
                  <a:gd name="connsiteY73" fmla="*/ 491449 h 935038"/>
                  <a:gd name="connsiteX74" fmla="*/ 935038 w 935038"/>
                  <a:gd name="connsiteY74" fmla="*/ 491449 h 935038"/>
                  <a:gd name="connsiteX75" fmla="*/ 495020 w 935038"/>
                  <a:gd name="connsiteY75" fmla="*/ 934324 h 935038"/>
                  <a:gd name="connsiteX76" fmla="*/ 495020 w 935038"/>
                  <a:gd name="connsiteY76" fmla="*/ 885036 h 935038"/>
                  <a:gd name="connsiteX77" fmla="*/ 469305 w 935038"/>
                  <a:gd name="connsiteY77" fmla="*/ 859321 h 935038"/>
                  <a:gd name="connsiteX78" fmla="*/ 442875 w 935038"/>
                  <a:gd name="connsiteY78" fmla="*/ 885036 h 935038"/>
                  <a:gd name="connsiteX79" fmla="*/ 442875 w 935038"/>
                  <a:gd name="connsiteY79" fmla="*/ 935038 h 935038"/>
                  <a:gd name="connsiteX80" fmla="*/ 0 w 935038"/>
                  <a:gd name="connsiteY80" fmla="*/ 495020 h 935038"/>
                  <a:gd name="connsiteX81" fmla="*/ 50002 w 935038"/>
                  <a:gd name="connsiteY81" fmla="*/ 495020 h 935038"/>
                  <a:gd name="connsiteX82" fmla="*/ 75718 w 935038"/>
                  <a:gd name="connsiteY82" fmla="*/ 468591 h 935038"/>
                  <a:gd name="connsiteX83" fmla="*/ 50002 w 935038"/>
                  <a:gd name="connsiteY83" fmla="*/ 442875 h 935038"/>
                  <a:gd name="connsiteX84" fmla="*/ 0 w 935038"/>
                  <a:gd name="connsiteY84" fmla="*/ 442875 h 935038"/>
                  <a:gd name="connsiteX85" fmla="*/ 440018 w 935038"/>
                  <a:gd name="connsiteY85" fmla="*/ 0 h 93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935038" h="935038">
                    <a:moveTo>
                      <a:pt x="254333" y="804700"/>
                    </a:moveTo>
                    <a:cubicBezTo>
                      <a:pt x="248052" y="806469"/>
                      <a:pt x="242391" y="810715"/>
                      <a:pt x="238852" y="817085"/>
                    </a:cubicBezTo>
                    <a:cubicBezTo>
                      <a:pt x="231775" y="829115"/>
                      <a:pt x="236021" y="844684"/>
                      <a:pt x="248052" y="851761"/>
                    </a:cubicBezTo>
                    <a:cubicBezTo>
                      <a:pt x="260083" y="858838"/>
                      <a:pt x="275652" y="854592"/>
                      <a:pt x="282729" y="842561"/>
                    </a:cubicBezTo>
                    <a:cubicBezTo>
                      <a:pt x="290513" y="829823"/>
                      <a:pt x="286267" y="814254"/>
                      <a:pt x="273529" y="807177"/>
                    </a:cubicBezTo>
                    <a:cubicBezTo>
                      <a:pt x="267514" y="803639"/>
                      <a:pt x="260614" y="802931"/>
                      <a:pt x="254333" y="804700"/>
                    </a:cubicBezTo>
                    <a:close/>
                    <a:moveTo>
                      <a:pt x="684858" y="803112"/>
                    </a:moveTo>
                    <a:cubicBezTo>
                      <a:pt x="678408" y="801343"/>
                      <a:pt x="671321" y="802050"/>
                      <a:pt x="665144" y="805589"/>
                    </a:cubicBezTo>
                    <a:cubicBezTo>
                      <a:pt x="652061" y="812666"/>
                      <a:pt x="647700" y="828235"/>
                      <a:pt x="654968" y="840973"/>
                    </a:cubicBezTo>
                    <a:cubicBezTo>
                      <a:pt x="662236" y="853004"/>
                      <a:pt x="678953" y="857250"/>
                      <a:pt x="691309" y="850173"/>
                    </a:cubicBezTo>
                    <a:cubicBezTo>
                      <a:pt x="703664" y="843096"/>
                      <a:pt x="708025" y="827527"/>
                      <a:pt x="700757" y="815497"/>
                    </a:cubicBezTo>
                    <a:cubicBezTo>
                      <a:pt x="697123" y="809127"/>
                      <a:pt x="691309" y="804881"/>
                      <a:pt x="684858" y="803112"/>
                    </a:cubicBezTo>
                    <a:close/>
                    <a:moveTo>
                      <a:pt x="113615" y="652212"/>
                    </a:moveTo>
                    <a:cubicBezTo>
                      <a:pt x="107157" y="650531"/>
                      <a:pt x="100081" y="651239"/>
                      <a:pt x="94065" y="654777"/>
                    </a:cubicBezTo>
                    <a:cubicBezTo>
                      <a:pt x="82034" y="661854"/>
                      <a:pt x="77788" y="677423"/>
                      <a:pt x="84865" y="690161"/>
                    </a:cubicBezTo>
                    <a:cubicBezTo>
                      <a:pt x="91942" y="702192"/>
                      <a:pt x="107511" y="706438"/>
                      <a:pt x="119542" y="699361"/>
                    </a:cubicBezTo>
                    <a:cubicBezTo>
                      <a:pt x="132280" y="692284"/>
                      <a:pt x="136526" y="676715"/>
                      <a:pt x="129449" y="663977"/>
                    </a:cubicBezTo>
                    <a:cubicBezTo>
                      <a:pt x="125911" y="657962"/>
                      <a:pt x="120073" y="653892"/>
                      <a:pt x="113615" y="652212"/>
                    </a:cubicBezTo>
                    <a:close/>
                    <a:moveTo>
                      <a:pt x="824246" y="649249"/>
                    </a:moveTo>
                    <a:cubicBezTo>
                      <a:pt x="817965" y="651066"/>
                      <a:pt x="812303" y="655427"/>
                      <a:pt x="808765" y="661968"/>
                    </a:cubicBezTo>
                    <a:cubicBezTo>
                      <a:pt x="801688" y="674324"/>
                      <a:pt x="805934" y="690314"/>
                      <a:pt x="817965" y="697582"/>
                    </a:cubicBezTo>
                    <a:cubicBezTo>
                      <a:pt x="829996" y="704850"/>
                      <a:pt x="846273" y="700489"/>
                      <a:pt x="853349" y="688134"/>
                    </a:cubicBezTo>
                    <a:cubicBezTo>
                      <a:pt x="860426" y="675778"/>
                      <a:pt x="856180" y="659061"/>
                      <a:pt x="843442" y="651793"/>
                    </a:cubicBezTo>
                    <a:cubicBezTo>
                      <a:pt x="837426" y="648159"/>
                      <a:pt x="830526" y="647432"/>
                      <a:pt x="824246" y="649249"/>
                    </a:cubicBezTo>
                    <a:close/>
                    <a:moveTo>
                      <a:pt x="710440" y="257904"/>
                    </a:moveTo>
                    <a:cubicBezTo>
                      <a:pt x="706326" y="257370"/>
                      <a:pt x="702033" y="258439"/>
                      <a:pt x="698455" y="261291"/>
                    </a:cubicBezTo>
                    <a:cubicBezTo>
                      <a:pt x="698455" y="261291"/>
                      <a:pt x="698455" y="261291"/>
                      <a:pt x="492382" y="416019"/>
                    </a:cubicBezTo>
                    <a:cubicBezTo>
                      <a:pt x="492382" y="416019"/>
                      <a:pt x="492382" y="416019"/>
                      <a:pt x="479503" y="425289"/>
                    </a:cubicBezTo>
                    <a:cubicBezTo>
                      <a:pt x="475925" y="424575"/>
                      <a:pt x="472348" y="423862"/>
                      <a:pt x="468770" y="423862"/>
                    </a:cubicBezTo>
                    <a:cubicBezTo>
                      <a:pt x="463046" y="423862"/>
                      <a:pt x="458037" y="424575"/>
                      <a:pt x="453028" y="426715"/>
                    </a:cubicBezTo>
                    <a:cubicBezTo>
                      <a:pt x="453028" y="426715"/>
                      <a:pt x="453028" y="426715"/>
                      <a:pt x="443011" y="421010"/>
                    </a:cubicBezTo>
                    <a:cubicBezTo>
                      <a:pt x="443011" y="421010"/>
                      <a:pt x="443011" y="421010"/>
                      <a:pt x="311353" y="348994"/>
                    </a:cubicBezTo>
                    <a:cubicBezTo>
                      <a:pt x="303483" y="344003"/>
                      <a:pt x="293465" y="346142"/>
                      <a:pt x="288456" y="353985"/>
                    </a:cubicBezTo>
                    <a:cubicBezTo>
                      <a:pt x="284163" y="361829"/>
                      <a:pt x="286310" y="371811"/>
                      <a:pt x="294181" y="376802"/>
                    </a:cubicBezTo>
                    <a:cubicBezTo>
                      <a:pt x="294181" y="376802"/>
                      <a:pt x="294181" y="376802"/>
                      <a:pt x="426554" y="467357"/>
                    </a:cubicBezTo>
                    <a:cubicBezTo>
                      <a:pt x="427269" y="490174"/>
                      <a:pt x="445873" y="508000"/>
                      <a:pt x="468770" y="508000"/>
                    </a:cubicBezTo>
                    <a:cubicBezTo>
                      <a:pt x="491667" y="508000"/>
                      <a:pt x="510986" y="489461"/>
                      <a:pt x="510986" y="465931"/>
                    </a:cubicBezTo>
                    <a:cubicBezTo>
                      <a:pt x="510986" y="465218"/>
                      <a:pt x="510271" y="465218"/>
                      <a:pt x="510271" y="464505"/>
                    </a:cubicBezTo>
                    <a:cubicBezTo>
                      <a:pt x="510271" y="464505"/>
                      <a:pt x="510271" y="464505"/>
                      <a:pt x="719205" y="286960"/>
                    </a:cubicBezTo>
                    <a:cubicBezTo>
                      <a:pt x="726361" y="281256"/>
                      <a:pt x="727076" y="271274"/>
                      <a:pt x="721352" y="264143"/>
                    </a:cubicBezTo>
                    <a:cubicBezTo>
                      <a:pt x="718490" y="260578"/>
                      <a:pt x="714554" y="258439"/>
                      <a:pt x="710440" y="257904"/>
                    </a:cubicBezTo>
                    <a:close/>
                    <a:moveTo>
                      <a:pt x="98758" y="234699"/>
                    </a:moveTo>
                    <a:cubicBezTo>
                      <a:pt x="92477" y="236379"/>
                      <a:pt x="86816" y="240449"/>
                      <a:pt x="83277" y="246464"/>
                    </a:cubicBezTo>
                    <a:cubicBezTo>
                      <a:pt x="76200" y="259202"/>
                      <a:pt x="80446" y="274771"/>
                      <a:pt x="92477" y="281848"/>
                    </a:cubicBezTo>
                    <a:cubicBezTo>
                      <a:pt x="104508" y="288925"/>
                      <a:pt x="120785" y="284679"/>
                      <a:pt x="127861" y="272648"/>
                    </a:cubicBezTo>
                    <a:cubicBezTo>
                      <a:pt x="134938" y="259910"/>
                      <a:pt x="130692" y="244341"/>
                      <a:pt x="117954" y="237264"/>
                    </a:cubicBezTo>
                    <a:cubicBezTo>
                      <a:pt x="111939" y="233726"/>
                      <a:pt x="105039" y="233018"/>
                      <a:pt x="98758" y="234699"/>
                    </a:cubicBezTo>
                    <a:close/>
                    <a:moveTo>
                      <a:pt x="835927" y="233043"/>
                    </a:moveTo>
                    <a:cubicBezTo>
                      <a:pt x="829469" y="231388"/>
                      <a:pt x="822393" y="232085"/>
                      <a:pt x="816377" y="235570"/>
                    </a:cubicBezTo>
                    <a:cubicBezTo>
                      <a:pt x="804346" y="242539"/>
                      <a:pt x="800100" y="257872"/>
                      <a:pt x="807177" y="269720"/>
                    </a:cubicBezTo>
                    <a:cubicBezTo>
                      <a:pt x="814254" y="282265"/>
                      <a:pt x="829823" y="285750"/>
                      <a:pt x="841854" y="278781"/>
                    </a:cubicBezTo>
                    <a:cubicBezTo>
                      <a:pt x="854592" y="271811"/>
                      <a:pt x="858838" y="256478"/>
                      <a:pt x="851761" y="244630"/>
                    </a:cubicBezTo>
                    <a:cubicBezTo>
                      <a:pt x="848223" y="238706"/>
                      <a:pt x="842385" y="234699"/>
                      <a:pt x="835927" y="233043"/>
                    </a:cubicBezTo>
                    <a:close/>
                    <a:moveTo>
                      <a:pt x="264692" y="80924"/>
                    </a:moveTo>
                    <a:cubicBezTo>
                      <a:pt x="258323" y="79107"/>
                      <a:pt x="251246" y="79834"/>
                      <a:pt x="244877" y="83468"/>
                    </a:cubicBezTo>
                    <a:cubicBezTo>
                      <a:pt x="232846" y="90736"/>
                      <a:pt x="228600" y="107453"/>
                      <a:pt x="235677" y="119809"/>
                    </a:cubicBezTo>
                    <a:cubicBezTo>
                      <a:pt x="242754" y="132164"/>
                      <a:pt x="258323" y="136525"/>
                      <a:pt x="271061" y="129257"/>
                    </a:cubicBezTo>
                    <a:cubicBezTo>
                      <a:pt x="283092" y="121989"/>
                      <a:pt x="287338" y="105999"/>
                      <a:pt x="280261" y="93643"/>
                    </a:cubicBezTo>
                    <a:cubicBezTo>
                      <a:pt x="276723" y="87102"/>
                      <a:pt x="271062" y="82741"/>
                      <a:pt x="264692" y="80924"/>
                    </a:cubicBezTo>
                    <a:close/>
                    <a:moveTo>
                      <a:pt x="668759" y="79336"/>
                    </a:moveTo>
                    <a:cubicBezTo>
                      <a:pt x="662390" y="81153"/>
                      <a:pt x="656729" y="85514"/>
                      <a:pt x="653190" y="92055"/>
                    </a:cubicBezTo>
                    <a:cubicBezTo>
                      <a:pt x="646113" y="104411"/>
                      <a:pt x="650359" y="120401"/>
                      <a:pt x="662390" y="127669"/>
                    </a:cubicBezTo>
                    <a:cubicBezTo>
                      <a:pt x="675128" y="134937"/>
                      <a:pt x="690698" y="130576"/>
                      <a:pt x="697774" y="118221"/>
                    </a:cubicBezTo>
                    <a:cubicBezTo>
                      <a:pt x="704851" y="105138"/>
                      <a:pt x="700605" y="89148"/>
                      <a:pt x="688574" y="81880"/>
                    </a:cubicBezTo>
                    <a:cubicBezTo>
                      <a:pt x="682205" y="78246"/>
                      <a:pt x="675128" y="77519"/>
                      <a:pt x="668759" y="79336"/>
                    </a:cubicBezTo>
                    <a:close/>
                    <a:moveTo>
                      <a:pt x="440018" y="0"/>
                    </a:moveTo>
                    <a:cubicBezTo>
                      <a:pt x="440018" y="0"/>
                      <a:pt x="440018" y="0"/>
                      <a:pt x="440018" y="49288"/>
                    </a:cubicBezTo>
                    <a:cubicBezTo>
                      <a:pt x="440018" y="63574"/>
                      <a:pt x="452161" y="75717"/>
                      <a:pt x="466448" y="75717"/>
                    </a:cubicBezTo>
                    <a:cubicBezTo>
                      <a:pt x="480734" y="75717"/>
                      <a:pt x="492163" y="63574"/>
                      <a:pt x="492163" y="49288"/>
                    </a:cubicBezTo>
                    <a:cubicBezTo>
                      <a:pt x="492163" y="49288"/>
                      <a:pt x="492163" y="49288"/>
                      <a:pt x="492163" y="0"/>
                    </a:cubicBezTo>
                    <a:cubicBezTo>
                      <a:pt x="730030" y="12143"/>
                      <a:pt x="921466" y="202151"/>
                      <a:pt x="935038" y="440018"/>
                    </a:cubicBezTo>
                    <a:cubicBezTo>
                      <a:pt x="935038" y="440018"/>
                      <a:pt x="935038" y="440018"/>
                      <a:pt x="885751" y="440018"/>
                    </a:cubicBezTo>
                    <a:cubicBezTo>
                      <a:pt x="871464" y="440018"/>
                      <a:pt x="859321" y="451447"/>
                      <a:pt x="859321" y="465733"/>
                    </a:cubicBezTo>
                    <a:cubicBezTo>
                      <a:pt x="859321" y="480020"/>
                      <a:pt x="871464" y="491449"/>
                      <a:pt x="885751" y="491449"/>
                    </a:cubicBezTo>
                    <a:lnTo>
                      <a:pt x="935038" y="491449"/>
                    </a:lnTo>
                    <a:cubicBezTo>
                      <a:pt x="922895" y="730030"/>
                      <a:pt x="732887" y="920752"/>
                      <a:pt x="495020" y="934324"/>
                    </a:cubicBezTo>
                    <a:cubicBezTo>
                      <a:pt x="495020" y="934324"/>
                      <a:pt x="495020" y="934324"/>
                      <a:pt x="495020" y="885036"/>
                    </a:cubicBezTo>
                    <a:cubicBezTo>
                      <a:pt x="495020" y="870750"/>
                      <a:pt x="483591" y="859321"/>
                      <a:pt x="469305" y="859321"/>
                    </a:cubicBezTo>
                    <a:cubicBezTo>
                      <a:pt x="455019" y="859321"/>
                      <a:pt x="442875" y="870750"/>
                      <a:pt x="442875" y="885036"/>
                    </a:cubicBezTo>
                    <a:cubicBezTo>
                      <a:pt x="442875" y="885036"/>
                      <a:pt x="442875" y="885036"/>
                      <a:pt x="442875" y="935038"/>
                    </a:cubicBezTo>
                    <a:cubicBezTo>
                      <a:pt x="205009" y="922895"/>
                      <a:pt x="14287" y="732173"/>
                      <a:pt x="0" y="495020"/>
                    </a:cubicBezTo>
                    <a:cubicBezTo>
                      <a:pt x="0" y="495020"/>
                      <a:pt x="0" y="495020"/>
                      <a:pt x="50002" y="495020"/>
                    </a:cubicBezTo>
                    <a:cubicBezTo>
                      <a:pt x="64289" y="495020"/>
                      <a:pt x="75718" y="482877"/>
                      <a:pt x="75718" y="468591"/>
                    </a:cubicBezTo>
                    <a:cubicBezTo>
                      <a:pt x="75718" y="454304"/>
                      <a:pt x="64289" y="442875"/>
                      <a:pt x="50002" y="442875"/>
                    </a:cubicBezTo>
                    <a:cubicBezTo>
                      <a:pt x="50002" y="442875"/>
                      <a:pt x="50002" y="442875"/>
                      <a:pt x="0" y="442875"/>
                    </a:cubicBezTo>
                    <a:cubicBezTo>
                      <a:pt x="12144" y="205008"/>
                      <a:pt x="202866" y="13572"/>
                      <a:pt x="440018" y="0"/>
                    </a:cubicBezTo>
                    <a:close/>
                  </a:path>
                </a:pathLst>
              </a:custGeom>
              <a:solidFill>
                <a:srgbClr val="002060"/>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srgbClr val="000000"/>
                  </a:solidFill>
                  <a:latin typeface="Trebuchet MS"/>
                  <a:cs typeface="Times New Roman" pitchFamily="18" charset="0"/>
                </a:endParaRPr>
              </a:p>
            </p:txBody>
          </p:sp>
        </p:grpSp>
      </p:grpSp>
      <p:pic>
        <p:nvPicPr>
          <p:cNvPr id="109" name="Picture 108">
            <a:extLst>
              <a:ext uri="{FF2B5EF4-FFF2-40B4-BE49-F238E27FC236}">
                <a16:creationId xmlns:a16="http://schemas.microsoft.com/office/drawing/2014/main" id="{DB58DCFF-E8F4-80E0-73AA-43210706010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2158" b="96403" l="0" r="99149"/>
                    </a14:imgEffect>
                  </a14:imgLayer>
                </a14:imgProps>
              </a:ext>
              <a:ext uri="{28A0092B-C50C-407E-A947-70E740481C1C}">
                <a14:useLocalDpi xmlns:a14="http://schemas.microsoft.com/office/drawing/2010/main"/>
              </a:ext>
            </a:extLst>
          </a:blip>
          <a:stretch>
            <a:fillRect/>
          </a:stretch>
        </p:blipFill>
        <p:spPr>
          <a:xfrm>
            <a:off x="9801486" y="2049958"/>
            <a:ext cx="1018887" cy="602661"/>
          </a:xfrm>
          <a:prstGeom prst="rect">
            <a:avLst/>
          </a:prstGeom>
        </p:spPr>
      </p:pic>
      <p:pic>
        <p:nvPicPr>
          <p:cNvPr id="110" name="Picture 109">
            <a:extLst>
              <a:ext uri="{FF2B5EF4-FFF2-40B4-BE49-F238E27FC236}">
                <a16:creationId xmlns:a16="http://schemas.microsoft.com/office/drawing/2014/main" id="{7F7C1337-C3F4-69E0-B610-48E5DD634BD8}"/>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0" b="100000" l="0" r="100000">
                        <a14:backgroundMark x1="26695" y1="27848" x2="8051" y2="50633"/>
                        <a14:backgroundMark x1="46186" y1="19620" x2="55508" y2="32278"/>
                        <a14:backgroundMark x1="61864" y1="14557" x2="91949" y2="28481"/>
                        <a14:backgroundMark x1="96186" y1="18354" x2="79237" y2="4430"/>
                        <a14:backgroundMark x1="88983" y1="56962" x2="83475" y2="73418"/>
                        <a14:backgroundMark x1="81780" y1="54430" x2="81780" y2="54430"/>
                        <a14:backgroundMark x1="60169" y1="73418" x2="66949" y2="65823"/>
                        <a14:backgroundMark x1="43220" y1="76582" x2="57627" y2="71519"/>
                        <a14:backgroundMark x1="40254" y1="80380" x2="23729" y2="76582"/>
                      </a14:backgroundRemoval>
                    </a14:imgEffect>
                  </a14:imgLayer>
                </a14:imgProps>
              </a:ext>
              <a:ext uri="{28A0092B-C50C-407E-A947-70E740481C1C}">
                <a14:useLocalDpi xmlns:a14="http://schemas.microsoft.com/office/drawing/2010/main"/>
              </a:ext>
            </a:extLst>
          </a:blip>
          <a:stretch>
            <a:fillRect/>
          </a:stretch>
        </p:blipFill>
        <p:spPr>
          <a:xfrm>
            <a:off x="5685926" y="2151984"/>
            <a:ext cx="959283" cy="642231"/>
          </a:xfrm>
          <a:prstGeom prst="rect">
            <a:avLst/>
          </a:prstGeom>
        </p:spPr>
      </p:pic>
      <p:pic>
        <p:nvPicPr>
          <p:cNvPr id="112" name="Picture 111">
            <a:extLst>
              <a:ext uri="{FF2B5EF4-FFF2-40B4-BE49-F238E27FC236}">
                <a16:creationId xmlns:a16="http://schemas.microsoft.com/office/drawing/2014/main" id="{41AE41DC-11D7-1E98-6DFA-CFD62193D90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296" flipH="1">
            <a:off x="5083276" y="2377507"/>
            <a:ext cx="294813" cy="132812"/>
          </a:xfrm>
          <a:prstGeom prst="rect">
            <a:avLst/>
          </a:prstGeom>
        </p:spPr>
      </p:pic>
      <p:pic>
        <p:nvPicPr>
          <p:cNvPr id="114" name="Picture 113">
            <a:extLst>
              <a:ext uri="{FF2B5EF4-FFF2-40B4-BE49-F238E27FC236}">
                <a16:creationId xmlns:a16="http://schemas.microsoft.com/office/drawing/2014/main" id="{5450762B-1E47-8D66-8388-904F2D9322F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45648" y="1480812"/>
            <a:ext cx="11056597" cy="1197665"/>
          </a:xfrm>
          <a:prstGeom prst="rect">
            <a:avLst/>
          </a:prstGeom>
        </p:spPr>
      </p:pic>
      <p:sp>
        <p:nvSpPr>
          <p:cNvPr id="119" name="TextBox 118">
            <a:extLst>
              <a:ext uri="{FF2B5EF4-FFF2-40B4-BE49-F238E27FC236}">
                <a16:creationId xmlns:a16="http://schemas.microsoft.com/office/drawing/2014/main" id="{FF12F881-7688-21B0-45FB-AC44A89BB237}"/>
              </a:ext>
            </a:extLst>
          </p:cNvPr>
          <p:cNvSpPr txBox="1"/>
          <p:nvPr/>
        </p:nvSpPr>
        <p:spPr>
          <a:xfrm>
            <a:off x="1930804" y="6197047"/>
            <a:ext cx="9145373" cy="369332"/>
          </a:xfrm>
          <a:prstGeom prst="rect">
            <a:avLst/>
          </a:prstGeom>
          <a:solidFill>
            <a:srgbClr val="5B9BD5">
              <a:lumMod val="60000"/>
              <a:lumOff val="4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black"/>
                </a:solidFill>
                <a:effectLst/>
                <a:uLnTx/>
                <a:uFillTx/>
                <a:latin typeface="Calibri" panose="020F0502020204030204"/>
              </a:rPr>
              <a:t>Matching Contract Type with Life Cycle Stage to Maximize Readiness and Integrate Supply Chain</a:t>
            </a:r>
          </a:p>
        </p:txBody>
      </p:sp>
      <p:sp>
        <p:nvSpPr>
          <p:cNvPr id="120" name="Text Placeholder 3">
            <a:extLst>
              <a:ext uri="{FF2B5EF4-FFF2-40B4-BE49-F238E27FC236}">
                <a16:creationId xmlns:a16="http://schemas.microsoft.com/office/drawing/2014/main" id="{68BB93FC-7474-0108-C387-761691E5DD64}"/>
              </a:ext>
            </a:extLst>
          </p:cNvPr>
          <p:cNvSpPr txBox="1">
            <a:spLocks/>
          </p:cNvSpPr>
          <p:nvPr/>
        </p:nvSpPr>
        <p:spPr>
          <a:xfrm>
            <a:off x="83902" y="3429000"/>
            <a:ext cx="2700852" cy="2349770"/>
          </a:xfrm>
          <a:prstGeom prst="rect">
            <a:avLst/>
          </a:prstGeom>
        </p:spPr>
        <p:txBody>
          <a:bodyPr>
            <a:normAutofit/>
          </a:bodyPr>
          <a:lstStyle>
            <a:lvl1pPr marL="228596" indent="-228596" algn="l" defTabSz="91438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6" indent="-228596" algn="l" defTabSz="91438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8" indent="-228596" algn="l" defTabSz="91438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70" indent="-228596" algn="l" defTabSz="91438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60" indent="-228596" algn="l" defTabSz="91438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52" indent="-228596" algn="l" defTabSz="91438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43" indent="-228596" algn="l" defTabSz="91438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34" indent="-228596" algn="l" defTabSz="91438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26" indent="-228596" algn="l" defTabSz="91438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625" indent="-174625"/>
            <a:r>
              <a:rPr lang="en-US" sz="1100" dirty="0">
                <a:solidFill>
                  <a:prstClr val="black"/>
                </a:solidFill>
                <a:latin typeface="Trebuchet MS" panose="020B0603020202020204" pitchFamily="34" charset="0"/>
              </a:rPr>
              <a:t>What stage of Life-Cycle is T/M/S in Is the Configuration stable?</a:t>
            </a:r>
          </a:p>
          <a:p>
            <a:pPr marL="174625" indent="-174625"/>
            <a:r>
              <a:rPr lang="en-US" sz="1100" dirty="0">
                <a:solidFill>
                  <a:prstClr val="black"/>
                </a:solidFill>
                <a:latin typeface="Trebuchet MS" panose="020B0603020202020204" pitchFamily="34" charset="0"/>
              </a:rPr>
              <a:t>What’s the Demand profile of the market basket?</a:t>
            </a:r>
          </a:p>
          <a:p>
            <a:pPr marL="174625" indent="-174625"/>
            <a:r>
              <a:rPr lang="en-US" sz="1100" dirty="0">
                <a:solidFill>
                  <a:prstClr val="black"/>
                </a:solidFill>
                <a:latin typeface="Trebuchet MS" panose="020B0603020202020204" pitchFamily="34" charset="0"/>
              </a:rPr>
              <a:t>Are there Vendor Capacity issues?</a:t>
            </a:r>
          </a:p>
          <a:p>
            <a:pPr marL="174625" indent="-174625"/>
            <a:r>
              <a:rPr lang="en-US" sz="1100" dirty="0">
                <a:solidFill>
                  <a:prstClr val="black"/>
                </a:solidFill>
                <a:latin typeface="Trebuchet MS" panose="020B0603020202020204" pitchFamily="34" charset="0"/>
              </a:rPr>
              <a:t>Are there Sub-vendor issues?</a:t>
            </a:r>
          </a:p>
          <a:p>
            <a:pPr marL="403225" lvl="1" indent="-114300"/>
            <a:r>
              <a:rPr lang="en-US" sz="1100" dirty="0">
                <a:solidFill>
                  <a:prstClr val="black"/>
                </a:solidFill>
                <a:latin typeface="Trebuchet MS" panose="020B0603020202020204" pitchFamily="34" charset="0"/>
              </a:rPr>
              <a:t>Sub-Tier Pricing </a:t>
            </a:r>
          </a:p>
          <a:p>
            <a:pPr marL="403225" lvl="1" indent="-114300"/>
            <a:r>
              <a:rPr lang="en-US" sz="1100" dirty="0">
                <a:solidFill>
                  <a:prstClr val="black"/>
                </a:solidFill>
                <a:latin typeface="Trebuchet MS" panose="020B0603020202020204" pitchFamily="34" charset="0"/>
              </a:rPr>
              <a:t>Raw Material quotes over 1 year</a:t>
            </a:r>
          </a:p>
          <a:p>
            <a:pPr marL="174625" indent="-174625"/>
            <a:r>
              <a:rPr lang="en-US" sz="1100" dirty="0">
                <a:solidFill>
                  <a:prstClr val="black"/>
                </a:solidFill>
                <a:latin typeface="Trebuchet MS" panose="020B0603020202020204" pitchFamily="34" charset="0"/>
              </a:rPr>
              <a:t>What are current inflation impacts?</a:t>
            </a:r>
          </a:p>
          <a:p>
            <a:pPr marL="457192" lvl="1" indent="0">
              <a:buFont typeface="Arial" panose="020B0604020202020204" pitchFamily="34" charset="0"/>
              <a:buNone/>
            </a:pPr>
            <a:endParaRPr lang="en-US" dirty="0">
              <a:solidFill>
                <a:prstClr val="black"/>
              </a:solidFill>
              <a:latin typeface="Calibri" panose="020F0502020204030204"/>
            </a:endParaRPr>
          </a:p>
          <a:p>
            <a:pPr lvl="1"/>
            <a:endParaRPr lang="en-US" dirty="0">
              <a:solidFill>
                <a:prstClr val="black"/>
              </a:solidFill>
              <a:latin typeface="Calibri" panose="020F0502020204030204"/>
            </a:endParaRPr>
          </a:p>
          <a:p>
            <a:pPr marL="285750" indent="-285750"/>
            <a:endParaRPr lang="en-US" dirty="0">
              <a:solidFill>
                <a:prstClr val="black"/>
              </a:solidFill>
              <a:latin typeface="Calibri" panose="020F0502020204030204"/>
            </a:endParaRPr>
          </a:p>
        </p:txBody>
      </p:sp>
      <p:sp>
        <p:nvSpPr>
          <p:cNvPr id="121" name="TextBox 120">
            <a:extLst>
              <a:ext uri="{FF2B5EF4-FFF2-40B4-BE49-F238E27FC236}">
                <a16:creationId xmlns:a16="http://schemas.microsoft.com/office/drawing/2014/main" id="{22704B2A-6ED6-B81E-C2B0-C748A70FFE33}"/>
              </a:ext>
            </a:extLst>
          </p:cNvPr>
          <p:cNvSpPr txBox="1"/>
          <p:nvPr/>
        </p:nvSpPr>
        <p:spPr>
          <a:xfrm>
            <a:off x="575075" y="3109386"/>
            <a:ext cx="1453161" cy="276999"/>
          </a:xfrm>
          <a:prstGeom prst="rect">
            <a:avLst/>
          </a:prstGeom>
          <a:noFill/>
        </p:spPr>
        <p:txBody>
          <a:bodyPr wrap="square" rtlCol="0">
            <a:spAutoFit/>
          </a:bodyPr>
          <a:lstStyle/>
          <a:p>
            <a:pPr algn="ctr"/>
            <a:r>
              <a:rPr lang="en-US" sz="1200" b="1" u="sng" dirty="0">
                <a:solidFill>
                  <a:srgbClr val="002060"/>
                </a:solidFill>
                <a:latin typeface="Trebuchet MS" panose="020B0603020202020204" pitchFamily="34" charset="0"/>
              </a:rPr>
              <a:t>Methodology</a:t>
            </a:r>
          </a:p>
        </p:txBody>
      </p:sp>
      <p:sp>
        <p:nvSpPr>
          <p:cNvPr id="123" name="Rectangle 122">
            <a:extLst>
              <a:ext uri="{FF2B5EF4-FFF2-40B4-BE49-F238E27FC236}">
                <a16:creationId xmlns:a16="http://schemas.microsoft.com/office/drawing/2014/main" id="{66878E6C-58CF-D2AD-982A-61365E246240}"/>
              </a:ext>
            </a:extLst>
          </p:cNvPr>
          <p:cNvSpPr/>
          <p:nvPr/>
        </p:nvSpPr>
        <p:spPr>
          <a:xfrm>
            <a:off x="2820218" y="3182408"/>
            <a:ext cx="4468364" cy="2076250"/>
          </a:xfrm>
          <a:prstGeom prst="rect">
            <a:avLst/>
          </a:prstGeom>
          <a:noFill/>
          <a:ln w="4445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Striped Right Arrow 22">
            <a:extLst>
              <a:ext uri="{FF2B5EF4-FFF2-40B4-BE49-F238E27FC236}">
                <a16:creationId xmlns:a16="http://schemas.microsoft.com/office/drawing/2014/main" id="{806C46A7-31DE-79FE-6C19-3A5D4CD22264}"/>
              </a:ext>
            </a:extLst>
          </p:cNvPr>
          <p:cNvSpPr/>
          <p:nvPr/>
        </p:nvSpPr>
        <p:spPr>
          <a:xfrm>
            <a:off x="7193128" y="4001651"/>
            <a:ext cx="316871" cy="316871"/>
          </a:xfrm>
          <a:prstGeom prst="stripedRightArrow">
            <a:avLst/>
          </a:prstGeom>
          <a:solidFill>
            <a:srgbClr val="5B9BD5"/>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EC3A836B-3720-7045-9230-FE4B7C497735}"/>
              </a:ext>
            </a:extLst>
          </p:cNvPr>
          <p:cNvCxnSpPr>
            <a:cxnSpLocks/>
          </p:cNvCxnSpPr>
          <p:nvPr/>
        </p:nvCxnSpPr>
        <p:spPr>
          <a:xfrm>
            <a:off x="309946" y="1197891"/>
            <a:ext cx="0" cy="1480586"/>
          </a:xfrm>
          <a:prstGeom prst="line">
            <a:avLst/>
          </a:prstGeom>
          <a:noFill/>
          <a:ln w="28575" cap="flat" cmpd="sng" algn="ctr">
            <a:solidFill>
              <a:srgbClr val="002060"/>
            </a:solidFill>
            <a:prstDash val="sysDot"/>
            <a:miter lim="800000"/>
            <a:headEnd type="triangle"/>
          </a:ln>
          <a:effectLst/>
        </p:spPr>
      </p:cxnSp>
      <p:cxnSp>
        <p:nvCxnSpPr>
          <p:cNvPr id="8" name="Straight Connector 7">
            <a:extLst>
              <a:ext uri="{FF2B5EF4-FFF2-40B4-BE49-F238E27FC236}">
                <a16:creationId xmlns:a16="http://schemas.microsoft.com/office/drawing/2014/main" id="{E6F94C81-14B2-7B79-59ED-6F0B5E84349A}"/>
              </a:ext>
            </a:extLst>
          </p:cNvPr>
          <p:cNvCxnSpPr/>
          <p:nvPr/>
        </p:nvCxnSpPr>
        <p:spPr>
          <a:xfrm flipH="1">
            <a:off x="294038" y="2678477"/>
            <a:ext cx="10783776" cy="0"/>
          </a:xfrm>
          <a:prstGeom prst="line">
            <a:avLst/>
          </a:prstGeom>
          <a:noFill/>
          <a:ln w="28575" cap="flat" cmpd="sng" algn="ctr">
            <a:solidFill>
              <a:srgbClr val="002060"/>
            </a:solidFill>
            <a:prstDash val="sysDot"/>
            <a:miter lim="800000"/>
            <a:headEnd type="triangle"/>
          </a:ln>
          <a:effectLst/>
        </p:spPr>
      </p:cxnSp>
      <p:sp>
        <p:nvSpPr>
          <p:cNvPr id="9" name="TextBox 8">
            <a:extLst>
              <a:ext uri="{FF2B5EF4-FFF2-40B4-BE49-F238E27FC236}">
                <a16:creationId xmlns:a16="http://schemas.microsoft.com/office/drawing/2014/main" id="{2B254EF9-66F8-1047-B8B7-6145C229E06B}"/>
              </a:ext>
            </a:extLst>
          </p:cNvPr>
          <p:cNvSpPr txBox="1"/>
          <p:nvPr/>
        </p:nvSpPr>
        <p:spPr>
          <a:xfrm>
            <a:off x="0" y="6611779"/>
            <a:ext cx="11897710" cy="246221"/>
          </a:xfrm>
          <a:prstGeom prst="rect">
            <a:avLst/>
          </a:prstGeom>
          <a:noFill/>
        </p:spPr>
        <p:txBody>
          <a:bodyPr wrap="square" rtlCol="0">
            <a:spAutoFit/>
          </a:bodyPr>
          <a:lstStyle/>
          <a:p>
            <a:r>
              <a:rPr lang="en-US" sz="1000" b="1" dirty="0"/>
              <a:t>BOA: </a:t>
            </a:r>
            <a:r>
              <a:rPr lang="en-US" sz="1000" dirty="0"/>
              <a:t>Baseline Obligation Authority </a:t>
            </a:r>
            <a:r>
              <a:rPr lang="en-US" sz="1000" b="1" dirty="0"/>
              <a:t>| LTC: </a:t>
            </a:r>
            <a:r>
              <a:rPr lang="en-US" sz="1000" dirty="0"/>
              <a:t>Long-term Contract </a:t>
            </a:r>
            <a:r>
              <a:rPr lang="en-US" sz="1000" b="1" dirty="0"/>
              <a:t>| PBL: </a:t>
            </a:r>
            <a:r>
              <a:rPr lang="en-US" sz="1000" dirty="0"/>
              <a:t>Performance-based Logistics </a:t>
            </a:r>
            <a:r>
              <a:rPr lang="en-US" sz="1000" b="1" dirty="0"/>
              <a:t>| IDIQ: </a:t>
            </a:r>
            <a:r>
              <a:rPr lang="en-US" sz="1000" dirty="0"/>
              <a:t>Indefinite Delivery, Indefinite Quantity |</a:t>
            </a:r>
            <a:r>
              <a:rPr lang="en-US" sz="1000" b="1" dirty="0"/>
              <a:t> UCA: </a:t>
            </a:r>
            <a:r>
              <a:rPr lang="en-US" sz="1000" dirty="0"/>
              <a:t>Undefinitized Contract Action </a:t>
            </a:r>
            <a:r>
              <a:rPr lang="en-US" sz="1000" b="1" dirty="0"/>
              <a:t>| FFP: </a:t>
            </a:r>
            <a:r>
              <a:rPr lang="en-US" sz="1000" dirty="0"/>
              <a:t>Firm-Fixed Price </a:t>
            </a:r>
          </a:p>
        </p:txBody>
      </p:sp>
      <p:sp>
        <p:nvSpPr>
          <p:cNvPr id="5" name="Rectangle 4">
            <a:extLst>
              <a:ext uri="{FF2B5EF4-FFF2-40B4-BE49-F238E27FC236}">
                <a16:creationId xmlns:a16="http://schemas.microsoft.com/office/drawing/2014/main" id="{FD6F72E5-C362-E579-88EE-D754ED5717F9}"/>
              </a:ext>
            </a:extLst>
          </p:cNvPr>
          <p:cNvSpPr/>
          <p:nvPr/>
        </p:nvSpPr>
        <p:spPr>
          <a:xfrm>
            <a:off x="2301033" y="5638517"/>
            <a:ext cx="1593153" cy="430166"/>
          </a:xfrm>
          <a:prstGeom prst="rect">
            <a:avLst/>
          </a:prstGeom>
          <a:solidFill>
            <a:schemeClr val="accent1">
              <a:lumMod val="60000"/>
              <a:lumOff val="40000"/>
            </a:schemeClr>
          </a:solidFill>
          <a:ln>
            <a:solidFill>
              <a:schemeClr val="accent1">
                <a:lumMod val="60000"/>
                <a:lumOff val="40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alibri" panose="020F0502020204030204" pitchFamily="34" charset="0"/>
                <a:ea typeface="Calibri" panose="020F0502020204030204" pitchFamily="34" charset="0"/>
                <a:cs typeface="Calibri" panose="020F0502020204030204" pitchFamily="34" charset="0"/>
              </a:rPr>
              <a:t>Where majority of UAS contracts sit</a:t>
            </a:r>
          </a:p>
        </p:txBody>
      </p:sp>
      <p:sp>
        <p:nvSpPr>
          <p:cNvPr id="6" name="Arrow: Right 5">
            <a:extLst>
              <a:ext uri="{FF2B5EF4-FFF2-40B4-BE49-F238E27FC236}">
                <a16:creationId xmlns:a16="http://schemas.microsoft.com/office/drawing/2014/main" id="{29673D2D-501C-C411-28E9-149E16F29867}"/>
              </a:ext>
            </a:extLst>
          </p:cNvPr>
          <p:cNvSpPr/>
          <p:nvPr/>
        </p:nvSpPr>
        <p:spPr>
          <a:xfrm rot="16200000">
            <a:off x="2861041" y="5364531"/>
            <a:ext cx="262241" cy="184730"/>
          </a:xfrm>
          <a:prstGeom prst="rightArrow">
            <a:avLst/>
          </a:prstGeom>
          <a:solidFill>
            <a:schemeClr val="tx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5CC0929F-2A6B-4B4F-93F8-FFE26E4E252D}"/>
              </a:ext>
            </a:extLst>
          </p:cNvPr>
          <p:cNvPicPr>
            <a:picLocks noChangeAspect="1"/>
          </p:cNvPicPr>
          <p:nvPr/>
        </p:nvPicPr>
        <p:blipFill>
          <a:blip r:embed="rId9"/>
          <a:stretch>
            <a:fillRect/>
          </a:stretch>
        </p:blipFill>
        <p:spPr>
          <a:xfrm>
            <a:off x="713358" y="2551342"/>
            <a:ext cx="856568" cy="675142"/>
          </a:xfrm>
          <a:prstGeom prst="rect">
            <a:avLst/>
          </a:prstGeom>
        </p:spPr>
      </p:pic>
      <p:pic>
        <p:nvPicPr>
          <p:cNvPr id="12" name="Picture 11">
            <a:extLst>
              <a:ext uri="{FF2B5EF4-FFF2-40B4-BE49-F238E27FC236}">
                <a16:creationId xmlns:a16="http://schemas.microsoft.com/office/drawing/2014/main" id="{6924C87E-C111-AE07-2FDC-F8BB37CDA8C8}"/>
              </a:ext>
            </a:extLst>
          </p:cNvPr>
          <p:cNvPicPr>
            <a:picLocks noChangeAspect="1"/>
          </p:cNvPicPr>
          <p:nvPr/>
        </p:nvPicPr>
        <p:blipFill>
          <a:blip r:embed="rId10"/>
          <a:stretch>
            <a:fillRect/>
          </a:stretch>
        </p:blipFill>
        <p:spPr>
          <a:xfrm>
            <a:off x="2132940" y="2577797"/>
            <a:ext cx="741699" cy="654616"/>
          </a:xfrm>
          <a:prstGeom prst="rect">
            <a:avLst/>
          </a:prstGeom>
        </p:spPr>
      </p:pic>
      <p:pic>
        <p:nvPicPr>
          <p:cNvPr id="14" name="Picture 13">
            <a:extLst>
              <a:ext uri="{FF2B5EF4-FFF2-40B4-BE49-F238E27FC236}">
                <a16:creationId xmlns:a16="http://schemas.microsoft.com/office/drawing/2014/main" id="{06E52684-0556-39B1-BE7F-81E712D70176}"/>
              </a:ext>
            </a:extLst>
          </p:cNvPr>
          <p:cNvPicPr>
            <a:picLocks noChangeAspect="1"/>
          </p:cNvPicPr>
          <p:nvPr/>
        </p:nvPicPr>
        <p:blipFill>
          <a:blip r:embed="rId11"/>
          <a:stretch>
            <a:fillRect/>
          </a:stretch>
        </p:blipFill>
        <p:spPr>
          <a:xfrm>
            <a:off x="4492478" y="2298517"/>
            <a:ext cx="1121533" cy="900904"/>
          </a:xfrm>
          <a:prstGeom prst="rect">
            <a:avLst/>
          </a:prstGeom>
        </p:spPr>
      </p:pic>
      <p:pic>
        <p:nvPicPr>
          <p:cNvPr id="16" name="Picture 15">
            <a:extLst>
              <a:ext uri="{FF2B5EF4-FFF2-40B4-BE49-F238E27FC236}">
                <a16:creationId xmlns:a16="http://schemas.microsoft.com/office/drawing/2014/main" id="{5D0344C6-FA7B-905F-8984-C186254B4784}"/>
              </a:ext>
            </a:extLst>
          </p:cNvPr>
          <p:cNvPicPr>
            <a:picLocks noChangeAspect="1"/>
          </p:cNvPicPr>
          <p:nvPr/>
        </p:nvPicPr>
        <p:blipFill>
          <a:blip r:embed="rId12"/>
          <a:stretch>
            <a:fillRect/>
          </a:stretch>
        </p:blipFill>
        <p:spPr>
          <a:xfrm>
            <a:off x="9289455" y="2567149"/>
            <a:ext cx="747221" cy="654616"/>
          </a:xfrm>
          <a:prstGeom prst="rect">
            <a:avLst/>
          </a:prstGeom>
        </p:spPr>
      </p:pic>
      <p:pic>
        <p:nvPicPr>
          <p:cNvPr id="18" name="Picture 17">
            <a:extLst>
              <a:ext uri="{FF2B5EF4-FFF2-40B4-BE49-F238E27FC236}">
                <a16:creationId xmlns:a16="http://schemas.microsoft.com/office/drawing/2014/main" id="{8475A82E-74EB-B32E-F657-C5B337E5F67B}"/>
              </a:ext>
            </a:extLst>
          </p:cNvPr>
          <p:cNvPicPr>
            <a:picLocks noChangeAspect="1"/>
          </p:cNvPicPr>
          <p:nvPr/>
        </p:nvPicPr>
        <p:blipFill>
          <a:blip r:embed="rId13"/>
          <a:stretch>
            <a:fillRect/>
          </a:stretch>
        </p:blipFill>
        <p:spPr>
          <a:xfrm>
            <a:off x="10081436" y="2559391"/>
            <a:ext cx="747221" cy="706060"/>
          </a:xfrm>
          <a:prstGeom prst="rect">
            <a:avLst/>
          </a:prstGeom>
        </p:spPr>
      </p:pic>
    </p:spTree>
    <p:extLst>
      <p:ext uri="{BB962C8B-B14F-4D97-AF65-F5344CB8AC3E}">
        <p14:creationId xmlns:p14="http://schemas.microsoft.com/office/powerpoint/2010/main" val="2811623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D5EC2E83-BD6D-F5FD-8441-E3A27BCFCEC8}"/>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2704DD9D-0D5B-EE7C-7F6C-6B19F69863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BADA8F79-0F5F-EB27-4849-DAE3901C7501}"/>
              </a:ext>
            </a:extLst>
          </p:cNvPr>
          <p:cNvSpPr txBox="1">
            <a:spLocks/>
          </p:cNvSpPr>
          <p:nvPr/>
        </p:nvSpPr>
        <p:spPr>
          <a:xfrm>
            <a:off x="2370511" y="5106884"/>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Code N9615</a:t>
            </a:r>
            <a:r>
              <a:rPr lang="en-US" b="0" dirty="0">
                <a:latin typeface="Aptos" panose="020B0004020202020204" pitchFamily="34" charset="0"/>
              </a:rPr>
              <a:t>	</a:t>
            </a:r>
          </a:p>
        </p:txBody>
      </p:sp>
      <p:sp>
        <p:nvSpPr>
          <p:cNvPr id="19" name="Text Placeholder 16">
            <a:extLst>
              <a:ext uri="{FF2B5EF4-FFF2-40B4-BE49-F238E27FC236}">
                <a16:creationId xmlns:a16="http://schemas.microsoft.com/office/drawing/2014/main" id="{7D434165-898D-47D7-F345-23BA6F499281}"/>
              </a:ext>
            </a:extLst>
          </p:cNvPr>
          <p:cNvSpPr txBox="1">
            <a:spLocks/>
          </p:cNvSpPr>
          <p:nvPr/>
        </p:nvSpPr>
        <p:spPr>
          <a:xfrm>
            <a:off x="2370511" y="5365555"/>
            <a:ext cx="2946400" cy="233363"/>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dirty="0">
                <a:latin typeface="Aptos" panose="020B0004020202020204" pitchFamily="34" charset="0"/>
                <a:ea typeface="Roboto Slab Light" pitchFamily="2" charset="0"/>
                <a:cs typeface="Roboto Slab Light" pitchFamily="2" charset="0"/>
              </a:rPr>
              <a:t>Mr. Daniel Mathews</a:t>
            </a:r>
          </a:p>
        </p:txBody>
      </p:sp>
      <p:sp>
        <p:nvSpPr>
          <p:cNvPr id="21" name="Rectangle 7">
            <a:extLst>
              <a:ext uri="{FF2B5EF4-FFF2-40B4-BE49-F238E27FC236}">
                <a16:creationId xmlns:a16="http://schemas.microsoft.com/office/drawing/2014/main" id="{C74C2658-C35D-4722-237B-D100322EE265}"/>
              </a:ext>
            </a:extLst>
          </p:cNvPr>
          <p:cNvSpPr txBox="1">
            <a:spLocks noChangeArrowheads="1"/>
          </p:cNvSpPr>
          <p:nvPr/>
        </p:nvSpPr>
        <p:spPr bwMode="auto">
          <a:xfrm>
            <a:off x="2370510" y="3082496"/>
            <a:ext cx="8774461"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24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NAVSUP WSS Code N96 Surface Operations</a:t>
            </a:r>
          </a:p>
        </p:txBody>
      </p:sp>
    </p:spTree>
    <p:extLst>
      <p:ext uri="{BB962C8B-B14F-4D97-AF65-F5344CB8AC3E}">
        <p14:creationId xmlns:p14="http://schemas.microsoft.com/office/powerpoint/2010/main" val="3312025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6172200" y="1316728"/>
          <a:ext cx="4953000" cy="3255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4" name="Rectangle 5"/>
          <p:cNvSpPr>
            <a:spLocks noChangeArrowheads="1"/>
          </p:cNvSpPr>
          <p:nvPr/>
        </p:nvSpPr>
        <p:spPr bwMode="auto">
          <a:xfrm>
            <a:off x="1616075" y="457200"/>
            <a:ext cx="0" cy="0"/>
          </a:xfrm>
          <a:prstGeom prst="rect">
            <a:avLst/>
          </a:prstGeom>
          <a:solidFill>
            <a:schemeClr val="accent1"/>
          </a:solidFill>
          <a:ln w="9525">
            <a:solidFill>
              <a:schemeClr val="tx1"/>
            </a:solidFill>
            <a:miter lim="800000"/>
            <a:headEnd/>
            <a:tailEnd/>
          </a:ln>
        </p:spPr>
        <p:txBody>
          <a:bodyPr/>
          <a:lstStyle>
            <a:lvl1pPr eaLnBrk="0" hangingPunct="0">
              <a:spcBef>
                <a:spcPct val="20000"/>
              </a:spcBef>
              <a:buClr>
                <a:srgbClr val="002C76"/>
              </a:buClr>
              <a:buSzPct val="115000"/>
              <a:buFont typeface="Wingdings" pitchFamily="2" charset="2"/>
              <a:buChar char="Ø"/>
              <a:defRPr sz="3200">
                <a:solidFill>
                  <a:schemeClr val="tx1"/>
                </a:solidFill>
                <a:latin typeface="Helvetica" pitchFamily="34" charset="0"/>
              </a:defRPr>
            </a:lvl1pPr>
            <a:lvl2pPr marL="742950" indent="-285750" eaLnBrk="0" hangingPunct="0">
              <a:spcBef>
                <a:spcPct val="20000"/>
              </a:spcBef>
              <a:buClr>
                <a:srgbClr val="002C76"/>
              </a:buClr>
              <a:buSzPct val="110000"/>
              <a:buFont typeface="Wingdings" pitchFamily="2" charset="2"/>
              <a:buChar char="Ø"/>
              <a:defRPr sz="2800">
                <a:solidFill>
                  <a:schemeClr val="tx1"/>
                </a:solidFill>
                <a:latin typeface="Helvetica" pitchFamily="34" charset="0"/>
              </a:defRPr>
            </a:lvl2pPr>
            <a:lvl3pPr marL="1143000" indent="-228600" eaLnBrk="0" hangingPunct="0">
              <a:spcBef>
                <a:spcPct val="20000"/>
              </a:spcBef>
              <a:buClr>
                <a:srgbClr val="002C76"/>
              </a:buClr>
              <a:buFont typeface="Wingdings" pitchFamily="2" charset="2"/>
              <a:buChar char="Ø"/>
              <a:defRPr sz="2400">
                <a:solidFill>
                  <a:schemeClr val="tx1"/>
                </a:solidFill>
                <a:latin typeface="Helvetica" pitchFamily="34" charset="0"/>
              </a:defRPr>
            </a:lvl3pPr>
            <a:lvl4pPr marL="1600200" indent="-228600" eaLnBrk="0" hangingPunct="0">
              <a:spcBef>
                <a:spcPct val="20000"/>
              </a:spcBef>
              <a:buClr>
                <a:srgbClr val="002C76"/>
              </a:buClr>
              <a:buSzPct val="110000"/>
              <a:buFont typeface="Wingdings" pitchFamily="2" charset="2"/>
              <a:buChar char="Ø"/>
              <a:defRPr sz="2000">
                <a:solidFill>
                  <a:schemeClr val="tx1"/>
                </a:solidFill>
                <a:latin typeface="Helvetica" pitchFamily="34" charset="0"/>
              </a:defRPr>
            </a:lvl4pPr>
            <a:lvl5pPr marL="2057400" indent="-228600" eaLnBrk="0" hangingPunct="0">
              <a:spcBef>
                <a:spcPct val="20000"/>
              </a:spcBef>
              <a:buClr>
                <a:srgbClr val="002C76"/>
              </a:buClr>
              <a:buFont typeface="Wingdings" pitchFamily="2" charset="2"/>
              <a:buChar char="Ø"/>
              <a:defRPr sz="2000">
                <a:solidFill>
                  <a:schemeClr val="tx1"/>
                </a:solidFill>
                <a:latin typeface="Helvetica" pitchFamily="34" charset="0"/>
              </a:defRPr>
            </a:lvl5pPr>
            <a:lvl6pPr marL="25146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6pPr>
            <a:lvl7pPr marL="29718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7pPr>
            <a:lvl8pPr marL="34290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8pPr>
            <a:lvl9pPr marL="38862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Wingdings" pitchFamily="2" charset="2"/>
              <a:buNone/>
              <a:tabLst/>
              <a:defRPr/>
            </a:pPr>
            <a:endParaRPr kumimoji="0" lang="en-US" alt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32777" name="Rectangle 6"/>
          <p:cNvSpPr>
            <a:spLocks noChangeArrowheads="1"/>
          </p:cNvSpPr>
          <p:nvPr/>
        </p:nvSpPr>
        <p:spPr bwMode="auto">
          <a:xfrm>
            <a:off x="7440178" y="4705230"/>
            <a:ext cx="2721769" cy="1577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92075" eaLnBrk="0" hangingPunct="0">
              <a:spcBef>
                <a:spcPct val="20000"/>
              </a:spcBef>
              <a:buClr>
                <a:srgbClr val="002C76"/>
              </a:buClr>
              <a:buSzPct val="115000"/>
              <a:buFont typeface="Wingdings" pitchFamily="2" charset="2"/>
              <a:buChar char="Ø"/>
              <a:defRPr sz="3200">
                <a:solidFill>
                  <a:schemeClr val="tx1"/>
                </a:solidFill>
                <a:latin typeface="Helvetica" pitchFamily="34" charset="0"/>
              </a:defRPr>
            </a:lvl1pPr>
            <a:lvl2pPr marL="742950" indent="-285750" eaLnBrk="0" hangingPunct="0">
              <a:spcBef>
                <a:spcPct val="20000"/>
              </a:spcBef>
              <a:buClr>
                <a:srgbClr val="002C76"/>
              </a:buClr>
              <a:buSzPct val="110000"/>
              <a:buFont typeface="Wingdings" pitchFamily="2" charset="2"/>
              <a:buChar char="Ø"/>
              <a:defRPr sz="2800">
                <a:solidFill>
                  <a:schemeClr val="tx1"/>
                </a:solidFill>
                <a:latin typeface="Helvetica" pitchFamily="34" charset="0"/>
              </a:defRPr>
            </a:lvl2pPr>
            <a:lvl3pPr marL="1143000" indent="-228600" eaLnBrk="0" hangingPunct="0">
              <a:spcBef>
                <a:spcPct val="20000"/>
              </a:spcBef>
              <a:buClr>
                <a:srgbClr val="002C76"/>
              </a:buClr>
              <a:buFont typeface="Wingdings" pitchFamily="2" charset="2"/>
              <a:buChar char="Ø"/>
              <a:defRPr sz="2400">
                <a:solidFill>
                  <a:schemeClr val="tx1"/>
                </a:solidFill>
                <a:latin typeface="Helvetica" pitchFamily="34" charset="0"/>
              </a:defRPr>
            </a:lvl3pPr>
            <a:lvl4pPr marL="1600200" indent="-228600" eaLnBrk="0" hangingPunct="0">
              <a:spcBef>
                <a:spcPct val="20000"/>
              </a:spcBef>
              <a:buClr>
                <a:srgbClr val="002C76"/>
              </a:buClr>
              <a:buSzPct val="110000"/>
              <a:buFont typeface="Wingdings" pitchFamily="2" charset="2"/>
              <a:buChar char="Ø"/>
              <a:defRPr sz="2000">
                <a:solidFill>
                  <a:schemeClr val="tx1"/>
                </a:solidFill>
                <a:latin typeface="Helvetica" pitchFamily="34" charset="0"/>
              </a:defRPr>
            </a:lvl4pPr>
            <a:lvl5pPr marL="2057400" indent="-228600" eaLnBrk="0" hangingPunct="0">
              <a:spcBef>
                <a:spcPct val="20000"/>
              </a:spcBef>
              <a:buClr>
                <a:srgbClr val="002C76"/>
              </a:buClr>
              <a:buFont typeface="Wingdings" pitchFamily="2" charset="2"/>
              <a:buChar char="Ø"/>
              <a:defRPr sz="2000">
                <a:solidFill>
                  <a:schemeClr val="tx1"/>
                </a:solidFill>
                <a:latin typeface="Helvetica" pitchFamily="34" charset="0"/>
              </a:defRPr>
            </a:lvl5pPr>
            <a:lvl6pPr marL="25146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6pPr>
            <a:lvl7pPr marL="29718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7pPr>
            <a:lvl8pPr marL="34290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8pPr>
            <a:lvl9pPr marL="3886200" indent="-228600" eaLnBrk="0" fontAlgn="base" hangingPunct="0">
              <a:spcBef>
                <a:spcPct val="20000"/>
              </a:spcBef>
              <a:spcAft>
                <a:spcPct val="0"/>
              </a:spcAft>
              <a:buClr>
                <a:srgbClr val="002C76"/>
              </a:buClr>
              <a:buFont typeface="Wingdings" pitchFamily="2" charset="2"/>
              <a:buChar char="Ø"/>
              <a:defRPr sz="2000">
                <a:solidFill>
                  <a:schemeClr val="tx1"/>
                </a:solidFill>
                <a:latin typeface="Helvetica" pitchFamily="34" charset="0"/>
              </a:defRPr>
            </a:lvl9pPr>
          </a:lstStyle>
          <a:p>
            <a:pPr marL="0" marR="0" lvl="0" indent="92075" algn="ctr" defTabSz="914400" rtl="0" eaLnBrk="1" fontAlgn="auto" latinLnBrk="0" hangingPunct="1">
              <a:lnSpc>
                <a:spcPct val="100000"/>
              </a:lnSpc>
              <a:spcBef>
                <a:spcPct val="0"/>
              </a:spcBef>
              <a:spcAft>
                <a:spcPts val="0"/>
              </a:spcAft>
              <a:buClrTx/>
              <a:buSzTx/>
              <a:buFont typeface="Wingdings" pitchFamily="2" charset="2"/>
              <a:buNone/>
              <a:tabLst/>
              <a:defRPr/>
            </a:pPr>
            <a:r>
              <a:rPr kumimoji="0" lang="en-US" altLang="en-US" sz="1400" b="1" i="0" u="sng"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Daily Routine   </a:t>
            </a:r>
          </a:p>
          <a:p>
            <a:pPr marL="228600" marR="0" lvl="0" indent="-228600" algn="l" defTabSz="914400" rtl="0" eaLnBrk="0" fontAlgn="auto" latinLnBrk="0" hangingPunct="0">
              <a:lnSpc>
                <a:spcPct val="150000"/>
              </a:lnSpc>
              <a:spcBef>
                <a:spcPct val="0"/>
              </a:spcBef>
              <a:spcAft>
                <a:spcPts val="0"/>
              </a:spcAft>
              <a:buClrTx/>
              <a:buSzTx/>
              <a:buFont typeface="+mj-lt"/>
              <a:buAutoNum type="arabicPeriod"/>
              <a:tabLst/>
              <a:defRPr/>
            </a:pPr>
            <a:r>
              <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Strategic Backorder Elimination</a:t>
            </a:r>
          </a:p>
          <a:p>
            <a:pPr marL="228600" marR="0" lvl="0" indent="-228600" algn="l" defTabSz="914400" rtl="0" eaLnBrk="0" fontAlgn="auto" latinLnBrk="0" hangingPunct="0">
              <a:lnSpc>
                <a:spcPct val="150000"/>
              </a:lnSpc>
              <a:spcBef>
                <a:spcPct val="0"/>
              </a:spcBef>
              <a:spcAft>
                <a:spcPts val="0"/>
              </a:spcAft>
              <a:buClrTx/>
              <a:buSzTx/>
              <a:buFont typeface="+mj-lt"/>
              <a:buAutoNum type="arabicPeriod"/>
              <a:tabLst/>
              <a:defRPr/>
            </a:pPr>
            <a:r>
              <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Persistent Partnership Engagement</a:t>
            </a:r>
          </a:p>
          <a:p>
            <a:pPr marL="228600" marR="0" lvl="0" indent="-228600" algn="l" defTabSz="914400" rtl="0" eaLnBrk="0" fontAlgn="auto" latinLnBrk="0" hangingPunct="0">
              <a:lnSpc>
                <a:spcPct val="150000"/>
              </a:lnSpc>
              <a:spcBef>
                <a:spcPct val="0"/>
              </a:spcBef>
              <a:spcAft>
                <a:spcPts val="0"/>
              </a:spcAft>
              <a:buClrTx/>
              <a:buSzTx/>
              <a:buFont typeface="+mj-lt"/>
              <a:buAutoNum type="arabicPeriod"/>
              <a:tabLst/>
              <a:defRPr/>
            </a:pPr>
            <a:r>
              <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Strategic Contracts  &amp;Planning</a:t>
            </a:r>
          </a:p>
          <a:p>
            <a:pPr marL="228600" marR="0" lvl="0" indent="-228600" algn="l" defTabSz="914400" rtl="0" eaLnBrk="0" fontAlgn="auto" latinLnBrk="0" hangingPunct="0">
              <a:lnSpc>
                <a:spcPct val="150000"/>
              </a:lnSpc>
              <a:spcBef>
                <a:spcPct val="0"/>
              </a:spcBef>
              <a:spcAft>
                <a:spcPts val="0"/>
              </a:spcAft>
              <a:buClrTx/>
              <a:buSzTx/>
              <a:buFont typeface="+mj-lt"/>
              <a:buAutoNum type="arabicPeriod"/>
              <a:tabLst/>
              <a:defRPr/>
            </a:pPr>
            <a:r>
              <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Frequent Forecast Evaluation </a:t>
            </a:r>
          </a:p>
          <a:p>
            <a:pPr marL="228600" marR="0" lvl="0" indent="-228600" algn="l" defTabSz="914400" rtl="0" eaLnBrk="0" fontAlgn="auto" latinLnBrk="0" hangingPunct="0">
              <a:lnSpc>
                <a:spcPct val="150000"/>
              </a:lnSpc>
              <a:spcBef>
                <a:spcPct val="0"/>
              </a:spcBef>
              <a:spcAft>
                <a:spcPts val="0"/>
              </a:spcAft>
              <a:buClrTx/>
              <a:buSzTx/>
              <a:buFont typeface="+mj-lt"/>
              <a:buAutoNum type="arabicPeriod"/>
              <a:tabLst/>
              <a:defRPr/>
            </a:pPr>
            <a:r>
              <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Continual Process Improvement</a:t>
            </a:r>
          </a:p>
        </p:txBody>
      </p:sp>
      <p:sp>
        <p:nvSpPr>
          <p:cNvPr id="10" name="AutoShape 68"/>
          <p:cNvSpPr>
            <a:spLocks noChangeArrowheads="1"/>
          </p:cNvSpPr>
          <p:nvPr/>
        </p:nvSpPr>
        <p:spPr bwMode="auto">
          <a:xfrm>
            <a:off x="2178690" y="6309375"/>
            <a:ext cx="7543800" cy="442674"/>
          </a:xfrm>
          <a:prstGeom prst="roundRect">
            <a:avLst>
              <a:gd name="adj" fmla="val 16667"/>
            </a:avLst>
          </a:prstGeom>
          <a:gradFill rotWithShape="0">
            <a:gsLst>
              <a:gs pos="0">
                <a:srgbClr val="000076"/>
              </a:gs>
              <a:gs pos="50000">
                <a:srgbClr val="0000FF"/>
              </a:gs>
              <a:gs pos="100000">
                <a:srgbClr val="000076"/>
              </a:gs>
            </a:gsLst>
            <a:lin ang="5400000" scaled="1"/>
          </a:gradFill>
          <a:ln w="9525" algn="ctr">
            <a:solidFill>
              <a:schemeClr val="tx1"/>
            </a:solidFill>
            <a:round/>
            <a:headEnd/>
            <a:tailEnd/>
          </a:ln>
          <a:effectLst>
            <a:outerShdw dist="35921" dir="2700000" algn="ctr" rotWithShape="0">
              <a:schemeClr val="bg2"/>
            </a:outerShdw>
          </a:effectLst>
        </p:spPr>
        <p:txBody>
          <a:bodyPr>
            <a:spAutoFit/>
          </a:bodyPr>
          <a:lstStyle>
            <a:lvl1pPr eaLnBrk="0" hangingPunct="0">
              <a:spcBef>
                <a:spcPct val="20000"/>
              </a:spcBef>
              <a:buSzPct val="115000"/>
              <a:buFont typeface="Wingdings" pitchFamily="2" charset="2"/>
              <a:buChar char="Ø"/>
              <a:defRPr sz="3200">
                <a:solidFill>
                  <a:schemeClr val="tx1"/>
                </a:solidFill>
                <a:latin typeface="Helvetica" pitchFamily="34" charset="0"/>
              </a:defRPr>
            </a:lvl1pPr>
            <a:lvl2pPr marL="742950" indent="-285750" eaLnBrk="0" hangingPunct="0">
              <a:spcBef>
                <a:spcPct val="20000"/>
              </a:spcBef>
              <a:buSzPct val="110000"/>
              <a:buFont typeface="Wingdings" pitchFamily="2" charset="2"/>
              <a:buChar char="Ø"/>
              <a:defRPr sz="2800">
                <a:solidFill>
                  <a:schemeClr val="tx1"/>
                </a:solidFill>
                <a:latin typeface="Helvetica" pitchFamily="34" charset="0"/>
              </a:defRPr>
            </a:lvl2pPr>
            <a:lvl3pPr marL="1143000" indent="-228600" eaLnBrk="0" hangingPunct="0">
              <a:spcBef>
                <a:spcPct val="20000"/>
              </a:spcBef>
              <a:buFont typeface="Wingdings" pitchFamily="2" charset="2"/>
              <a:buChar char="Ø"/>
              <a:defRPr sz="2400">
                <a:solidFill>
                  <a:schemeClr val="tx1"/>
                </a:solidFill>
                <a:latin typeface="Helvetica" pitchFamily="34" charset="0"/>
              </a:defRPr>
            </a:lvl3pPr>
            <a:lvl4pPr marL="1600200" indent="-228600" eaLnBrk="0" hangingPunct="0">
              <a:spcBef>
                <a:spcPct val="20000"/>
              </a:spcBef>
              <a:buSzPct val="110000"/>
              <a:buFont typeface="Wingdings" pitchFamily="2" charset="2"/>
              <a:buChar char="Ø"/>
              <a:defRPr sz="2000">
                <a:solidFill>
                  <a:schemeClr val="tx1"/>
                </a:solidFill>
                <a:latin typeface="Helvetica" pitchFamily="34" charset="0"/>
              </a:defRPr>
            </a:lvl4pPr>
            <a:lvl5pPr marL="2057400" indent="-228600" eaLnBrk="0" hangingPunct="0">
              <a:spcBef>
                <a:spcPct val="20000"/>
              </a:spcBef>
              <a:buFont typeface="Wingdings" pitchFamily="2" charset="2"/>
              <a:buChar char="Ø"/>
              <a:defRPr sz="2000">
                <a:solidFill>
                  <a:schemeClr val="tx1"/>
                </a:solidFill>
                <a:latin typeface="Helvetica" pitchFamily="34" charset="0"/>
              </a:defRPr>
            </a:lvl5pPr>
            <a:lvl6pPr marL="2514600" indent="-228600" eaLnBrk="0" fontAlgn="base" hangingPunct="0">
              <a:spcBef>
                <a:spcPct val="20000"/>
              </a:spcBef>
              <a:spcAft>
                <a:spcPct val="0"/>
              </a:spcAft>
              <a:buFont typeface="Wingdings" pitchFamily="2" charset="2"/>
              <a:buChar char="Ø"/>
              <a:defRPr sz="2000">
                <a:solidFill>
                  <a:schemeClr val="tx1"/>
                </a:solidFill>
                <a:latin typeface="Helvetica" pitchFamily="34" charset="0"/>
              </a:defRPr>
            </a:lvl6pPr>
            <a:lvl7pPr marL="2971800" indent="-228600" eaLnBrk="0" fontAlgn="base" hangingPunct="0">
              <a:spcBef>
                <a:spcPct val="20000"/>
              </a:spcBef>
              <a:spcAft>
                <a:spcPct val="0"/>
              </a:spcAft>
              <a:buFont typeface="Wingdings" pitchFamily="2" charset="2"/>
              <a:buChar char="Ø"/>
              <a:defRPr sz="2000">
                <a:solidFill>
                  <a:schemeClr val="tx1"/>
                </a:solidFill>
                <a:latin typeface="Helvetica" pitchFamily="34" charset="0"/>
              </a:defRPr>
            </a:lvl7pPr>
            <a:lvl8pPr marL="3429000" indent="-228600" eaLnBrk="0" fontAlgn="base" hangingPunct="0">
              <a:spcBef>
                <a:spcPct val="20000"/>
              </a:spcBef>
              <a:spcAft>
                <a:spcPct val="0"/>
              </a:spcAft>
              <a:buFont typeface="Wingdings" pitchFamily="2" charset="2"/>
              <a:buChar char="Ø"/>
              <a:defRPr sz="2000">
                <a:solidFill>
                  <a:schemeClr val="tx1"/>
                </a:solidFill>
                <a:latin typeface="Helvetica" pitchFamily="34" charset="0"/>
              </a:defRPr>
            </a:lvl8pPr>
            <a:lvl9pPr marL="3886200" indent="-228600" eaLnBrk="0" fontAlgn="base" hangingPunct="0">
              <a:spcBef>
                <a:spcPct val="20000"/>
              </a:spcBef>
              <a:spcAft>
                <a:spcPct val="0"/>
              </a:spcAft>
              <a:buFont typeface="Wingdings" pitchFamily="2" charset="2"/>
              <a:buChar char="Ø"/>
              <a:defRPr sz="2000">
                <a:solidFill>
                  <a:schemeClr val="tx1"/>
                </a:solidFill>
                <a:latin typeface="Helvetica"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Wingdings" pitchFamily="2" charset="2"/>
              <a:buNone/>
              <a:tabLst/>
              <a:defRPr/>
            </a:pPr>
            <a:r>
              <a:rPr kumimoji="0" lang="en-US" altLang="en-US" sz="2000" b="1" i="1" u="none" strike="noStrike" kern="1200" cap="none" spc="0" normalizeH="0" baseline="0" noProof="0" dirty="0">
                <a:ln>
                  <a:noFill/>
                </a:ln>
                <a:solidFill>
                  <a:prstClr val="white"/>
                </a:solidFill>
                <a:effectLst/>
                <a:uLnTx/>
                <a:uFillTx/>
                <a:latin typeface="Helvetica" pitchFamily="34" charset="0"/>
                <a:ea typeface="Helvetica" pitchFamily="34" charset="0"/>
                <a:cs typeface="Helvetica" pitchFamily="34" charset="0"/>
              </a:rPr>
              <a:t>Warfighter-Focused Weapon Systems Support</a:t>
            </a:r>
          </a:p>
        </p:txBody>
      </p:sp>
      <p:sp>
        <p:nvSpPr>
          <p:cNvPr id="12" name="TextBox 11"/>
          <p:cNvSpPr txBox="1">
            <a:spLocks noChangeArrowheads="1"/>
          </p:cNvSpPr>
          <p:nvPr/>
        </p:nvSpPr>
        <p:spPr bwMode="auto">
          <a:xfrm>
            <a:off x="1731401" y="1415953"/>
            <a:ext cx="5425757"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spcCol="4572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
                <a:srgbClr val="003399"/>
              </a:buClr>
              <a:buSzPct val="130000"/>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IWST Objective: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itchFamily="18" charset="0"/>
                <a:cs typeface="Arial" panose="020B0604020202020204" pitchFamily="34" charset="0"/>
              </a:rPr>
              <a:t>Provide benchmark Weapon Systems Support through cooperative engagement, long-term planning, and process innovation aligned to the Maritime Design Strategy</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Design product support strategies to program readiness goals</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Align supportability requirements to planned cost, schedule, and performance.</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Evaluate planned versus actual performance</a:t>
            </a:r>
          </a:p>
          <a:p>
            <a:pPr marL="0" marR="0" lvl="0" indent="0" algn="l" defTabSz="914400" rtl="0" eaLnBrk="1" fontAlgn="auto" latinLnBrk="0" hangingPunct="1">
              <a:lnSpc>
                <a:spcPct val="100000"/>
              </a:lnSpc>
              <a:spcBef>
                <a:spcPts val="0"/>
              </a:spcBef>
              <a:spcAft>
                <a:spcPts val="600"/>
              </a:spcAft>
              <a:buClr>
                <a:srgbClr val="003399"/>
              </a:buClr>
              <a:buSzPct val="130000"/>
              <a:buFontTx/>
              <a:buNone/>
              <a:tabLst/>
              <a:defRPr/>
            </a:pPr>
            <a:endParaRPr kumimoji="0" lang="en-US" sz="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
                <a:srgbClr val="003399"/>
              </a:buClr>
              <a:buSzPct val="130000"/>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Supply Support Strategy:</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Unique to Individual Systems, Subsystems and Component </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Collaborate with TYCOMs, FLCs and OEMs for life-cycle logistics development, implementation, sustainment and disposal</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PBL Contract, LTC Contract, Basic Order Agreements, Purchase Orders, Depot Maintenance, and Inter-service Support Agreements</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endParaRPr kumimoji="0" lang="en-US" sz="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
                <a:srgbClr val="003399"/>
              </a:buClr>
              <a:buSzPct val="130000"/>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Capability Development Strategy:</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Plan, Develop and execute provisioning plan</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 for forecasted repair and procurement requirements </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Procure planned spare requirements</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Execute estimated organic and commercial repair requirements</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Perform frequent analysis and adjust requirements for demand changes, capability development, and obsolescence</a:t>
            </a:r>
          </a:p>
          <a:p>
            <a:pPr marL="128588" marR="0" lvl="0" indent="-128588" algn="l" defTabSz="914400" rtl="0" eaLnBrk="1" fontAlgn="auto" latinLnBrk="0" hangingPunct="1">
              <a:lnSpc>
                <a:spcPct val="100000"/>
              </a:lnSpc>
              <a:spcBef>
                <a:spcPts val="0"/>
              </a:spcBef>
              <a:spcAft>
                <a:spcPts val="600"/>
              </a:spcAft>
              <a:buClr>
                <a:srgbClr val="003399"/>
              </a:buClr>
              <a:buSzPct val="130000"/>
              <a:buFont typeface="Wingdings" panose="05000000000000000000" pitchFamily="2" charset="2"/>
              <a:buChar char="§"/>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
                <a:srgbClr val="003399"/>
              </a:buClr>
              <a:buSzPct val="130000"/>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8"/>
          <p:cNvSpPr/>
          <p:nvPr/>
        </p:nvSpPr>
        <p:spPr>
          <a:xfrm>
            <a:off x="2295331" y="91535"/>
            <a:ext cx="8335347" cy="1091966"/>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FFFFFF"/>
                </a:solidFill>
                <a:effectLst/>
                <a:uLnTx/>
                <a:uFillTx/>
                <a:latin typeface="Aptos ExtraBold" panose="020B0004020202020204"/>
                <a:cs typeface="Arial" panose="020B0604020202020204" pitchFamily="34" charset="0"/>
              </a:rPr>
              <a:t>Integrated Weapon Support Team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FFFFFF"/>
                </a:solidFill>
                <a:effectLst/>
                <a:uLnTx/>
                <a:uFillTx/>
                <a:latin typeface="Aptos ExtraBold" panose="020B0004020202020204"/>
                <a:cs typeface="Arial" panose="020B0604020202020204" pitchFamily="34" charset="0"/>
              </a:rPr>
              <a:t>Basic Business Vision</a:t>
            </a:r>
          </a:p>
        </p:txBody>
      </p:sp>
      <p:sp>
        <p:nvSpPr>
          <p:cNvPr id="2" name="Slide Number Placeholder 1"/>
          <p:cNvSpPr>
            <a:spLocks noGrp="1"/>
          </p:cNvSpPr>
          <p:nvPr>
            <p:ph type="sldNum" sz="quarter" idx="12"/>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F9AFBEC-FF8F-4B82-AC57-B619E4F40362}"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Slide Number Placeholder 2">
            <a:extLst>
              <a:ext uri="{FF2B5EF4-FFF2-40B4-BE49-F238E27FC236}">
                <a16:creationId xmlns:a16="http://schemas.microsoft.com/office/drawing/2014/main" id="{4E1CC1DA-62F4-2F0D-9EAB-548C2858EAB5}"/>
              </a:ext>
            </a:extLst>
          </p:cNvPr>
          <p:cNvSpPr txBox="1">
            <a:spLocks/>
          </p:cNvSpPr>
          <p:nvPr/>
        </p:nvSpPr>
        <p:spPr>
          <a:xfrm>
            <a:off x="11454673" y="6460333"/>
            <a:ext cx="672873" cy="368187"/>
          </a:xfrm>
          <a:prstGeom prst="rect">
            <a:avLst/>
          </a:prstGeom>
        </p:spPr>
        <p:txBody>
          <a:bodyPr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pPr>
            <a:fld id="{AD432D09-116F-4781-84DB-B2C773F5F217}" type="slidenum">
              <a:rPr lang="en-US" sz="1000" smtClean="0">
                <a:solidFill>
                  <a:schemeClr val="bg1">
                    <a:lumMod val="65000"/>
                  </a:schemeClr>
                </a:solidFill>
                <a:latin typeface="Aptos"/>
              </a:rPr>
              <a:pPr algn="r">
                <a:spcAft>
                  <a:spcPts val="600"/>
                </a:spcAft>
              </a:pPr>
              <a:t>15</a:t>
            </a:fld>
            <a:endParaRPr lang="en-US" sz="1000" dirty="0">
              <a:solidFill>
                <a:schemeClr val="bg1">
                  <a:lumMod val="65000"/>
                </a:schemeClr>
              </a:solidFill>
              <a:latin typeface="Aptos"/>
            </a:endParaRPr>
          </a:p>
        </p:txBody>
      </p:sp>
    </p:spTree>
    <p:extLst>
      <p:ext uri="{BB962C8B-B14F-4D97-AF65-F5344CB8AC3E}">
        <p14:creationId xmlns:p14="http://schemas.microsoft.com/office/powerpoint/2010/main" val="26751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2">
            <a:extLst>
              <a:ext uri="{FF2B5EF4-FFF2-40B4-BE49-F238E27FC236}">
                <a16:creationId xmlns:a16="http://schemas.microsoft.com/office/drawing/2014/main" id="{6257751F-1DE5-793B-8781-B1748FBD850C}"/>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16</a:t>
            </a:fld>
            <a:endParaRPr lang="en-US" dirty="0"/>
          </a:p>
        </p:txBody>
      </p:sp>
      <p:sp>
        <p:nvSpPr>
          <p:cNvPr id="12" name="Title 3">
            <a:extLst>
              <a:ext uri="{FF2B5EF4-FFF2-40B4-BE49-F238E27FC236}">
                <a16:creationId xmlns:a16="http://schemas.microsoft.com/office/drawing/2014/main" id="{62AFFFEC-A9FB-AB74-8569-072BA9632A02}"/>
              </a:ext>
            </a:extLst>
          </p:cNvPr>
          <p:cNvSpPr>
            <a:spLocks noGrp="1"/>
          </p:cNvSpPr>
          <p:nvPr>
            <p:ph type="title"/>
          </p:nvPr>
        </p:nvSpPr>
        <p:spPr>
          <a:xfrm>
            <a:off x="2480808" y="728301"/>
            <a:ext cx="9646738" cy="369332"/>
          </a:xfrm>
        </p:spPr>
        <p:txBody>
          <a:bodyPr/>
          <a:lstStyle/>
          <a:p>
            <a:r>
              <a:rPr lang="en-US" sz="3200" dirty="0"/>
              <a:t>Federal Supply Class- Hull Mechanical and Electronics (HM&amp;E)</a:t>
            </a:r>
          </a:p>
        </p:txBody>
      </p:sp>
      <p:pic>
        <p:nvPicPr>
          <p:cNvPr id="7" name="Picture 6">
            <a:extLst>
              <a:ext uri="{FF2B5EF4-FFF2-40B4-BE49-F238E27FC236}">
                <a16:creationId xmlns:a16="http://schemas.microsoft.com/office/drawing/2014/main" id="{440A71AD-5B42-AC39-197D-72E4AE303FE1}"/>
              </a:ext>
            </a:extLst>
          </p:cNvPr>
          <p:cNvPicPr>
            <a:picLocks noChangeAspect="1"/>
          </p:cNvPicPr>
          <p:nvPr/>
        </p:nvPicPr>
        <p:blipFill>
          <a:blip r:embed="rId3"/>
          <a:stretch>
            <a:fillRect/>
          </a:stretch>
        </p:blipFill>
        <p:spPr>
          <a:xfrm>
            <a:off x="764904" y="1097633"/>
            <a:ext cx="10316753" cy="5557279"/>
          </a:xfrm>
          <a:prstGeom prst="rect">
            <a:avLst/>
          </a:prstGeom>
        </p:spPr>
      </p:pic>
    </p:spTree>
    <p:extLst>
      <p:ext uri="{BB962C8B-B14F-4D97-AF65-F5344CB8AC3E}">
        <p14:creationId xmlns:p14="http://schemas.microsoft.com/office/powerpoint/2010/main" val="1785454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E4185-BDB9-A03A-2455-3650FBCEEC25}"/>
            </a:ext>
          </a:extLst>
        </p:cNvPr>
        <p:cNvGrpSpPr/>
        <p:nvPr/>
      </p:nvGrpSpPr>
      <p:grpSpPr>
        <a:xfrm>
          <a:off x="0" y="0"/>
          <a:ext cx="0" cy="0"/>
          <a:chOff x="0" y="0"/>
          <a:chExt cx="0" cy="0"/>
        </a:xfrm>
      </p:grpSpPr>
      <p:sp>
        <p:nvSpPr>
          <p:cNvPr id="10" name="Slide Number Placeholder 2">
            <a:extLst>
              <a:ext uri="{FF2B5EF4-FFF2-40B4-BE49-F238E27FC236}">
                <a16:creationId xmlns:a16="http://schemas.microsoft.com/office/drawing/2014/main" id="{18DE8C62-39F2-4945-10DA-5E33AFD85586}"/>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17</a:t>
            </a:fld>
            <a:endParaRPr lang="en-US"/>
          </a:p>
        </p:txBody>
      </p:sp>
      <p:sp>
        <p:nvSpPr>
          <p:cNvPr id="12" name="Title 3">
            <a:extLst>
              <a:ext uri="{FF2B5EF4-FFF2-40B4-BE49-F238E27FC236}">
                <a16:creationId xmlns:a16="http://schemas.microsoft.com/office/drawing/2014/main" id="{80E238D3-29CC-E548-F52F-3E09986F9596}"/>
              </a:ext>
            </a:extLst>
          </p:cNvPr>
          <p:cNvSpPr>
            <a:spLocks noGrp="1"/>
          </p:cNvSpPr>
          <p:nvPr>
            <p:ph type="title"/>
          </p:nvPr>
        </p:nvSpPr>
        <p:spPr>
          <a:xfrm>
            <a:off x="2480808" y="728301"/>
            <a:ext cx="9646738" cy="369332"/>
          </a:xfrm>
        </p:spPr>
        <p:txBody>
          <a:bodyPr/>
          <a:lstStyle/>
          <a:p>
            <a:r>
              <a:rPr lang="en-US" dirty="0"/>
              <a:t>Federal Supply Class- Cruiser-Destroyer (CRUDES)</a:t>
            </a:r>
          </a:p>
        </p:txBody>
      </p:sp>
      <p:pic>
        <p:nvPicPr>
          <p:cNvPr id="3" name="Picture 2">
            <a:extLst>
              <a:ext uri="{FF2B5EF4-FFF2-40B4-BE49-F238E27FC236}">
                <a16:creationId xmlns:a16="http://schemas.microsoft.com/office/drawing/2014/main" id="{8F871883-C149-1AAF-0690-DA8A1DAF804E}"/>
              </a:ext>
            </a:extLst>
          </p:cNvPr>
          <p:cNvPicPr>
            <a:picLocks noChangeAspect="1"/>
          </p:cNvPicPr>
          <p:nvPr/>
        </p:nvPicPr>
        <p:blipFill>
          <a:blip r:embed="rId3"/>
          <a:stretch>
            <a:fillRect/>
          </a:stretch>
        </p:blipFill>
        <p:spPr>
          <a:xfrm>
            <a:off x="2108200" y="1268730"/>
            <a:ext cx="7975601" cy="5292090"/>
          </a:xfrm>
          <a:prstGeom prst="rect">
            <a:avLst/>
          </a:prstGeom>
        </p:spPr>
      </p:pic>
    </p:spTree>
    <p:extLst>
      <p:ext uri="{BB962C8B-B14F-4D97-AF65-F5344CB8AC3E}">
        <p14:creationId xmlns:p14="http://schemas.microsoft.com/office/powerpoint/2010/main" val="2101237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0B1C5-8471-5B91-E39F-1DCDC6620C1C}"/>
            </a:ext>
          </a:extLst>
        </p:cNvPr>
        <p:cNvGrpSpPr/>
        <p:nvPr/>
      </p:nvGrpSpPr>
      <p:grpSpPr>
        <a:xfrm>
          <a:off x="0" y="0"/>
          <a:ext cx="0" cy="0"/>
          <a:chOff x="0" y="0"/>
          <a:chExt cx="0" cy="0"/>
        </a:xfrm>
      </p:grpSpPr>
      <p:sp>
        <p:nvSpPr>
          <p:cNvPr id="10" name="Slide Number Placeholder 2">
            <a:extLst>
              <a:ext uri="{FF2B5EF4-FFF2-40B4-BE49-F238E27FC236}">
                <a16:creationId xmlns:a16="http://schemas.microsoft.com/office/drawing/2014/main" id="{98000702-F882-F756-8F13-9FB886A56AFA}"/>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18</a:t>
            </a:fld>
            <a:endParaRPr lang="en-US"/>
          </a:p>
        </p:txBody>
      </p:sp>
      <p:sp>
        <p:nvSpPr>
          <p:cNvPr id="12" name="Title 3">
            <a:extLst>
              <a:ext uri="{FF2B5EF4-FFF2-40B4-BE49-F238E27FC236}">
                <a16:creationId xmlns:a16="http://schemas.microsoft.com/office/drawing/2014/main" id="{450D42A2-0DF2-97A9-0E3A-87E60FA5A9B7}"/>
              </a:ext>
            </a:extLst>
          </p:cNvPr>
          <p:cNvSpPr>
            <a:spLocks noGrp="1"/>
          </p:cNvSpPr>
          <p:nvPr>
            <p:ph type="title"/>
          </p:nvPr>
        </p:nvSpPr>
        <p:spPr>
          <a:xfrm>
            <a:off x="2480808" y="728301"/>
            <a:ext cx="7893595" cy="369332"/>
          </a:xfrm>
        </p:spPr>
        <p:txBody>
          <a:bodyPr/>
          <a:lstStyle/>
          <a:p>
            <a:r>
              <a:rPr lang="en-US" dirty="0"/>
              <a:t>Federal Supply Class- Common Electronics</a:t>
            </a:r>
          </a:p>
        </p:txBody>
      </p:sp>
      <p:pic>
        <p:nvPicPr>
          <p:cNvPr id="4" name="Picture 3">
            <a:extLst>
              <a:ext uri="{FF2B5EF4-FFF2-40B4-BE49-F238E27FC236}">
                <a16:creationId xmlns:a16="http://schemas.microsoft.com/office/drawing/2014/main" id="{BE9F2A02-EF0E-8A37-94D4-A8A495798CF9}"/>
              </a:ext>
            </a:extLst>
          </p:cNvPr>
          <p:cNvPicPr>
            <a:picLocks noChangeAspect="1"/>
          </p:cNvPicPr>
          <p:nvPr/>
        </p:nvPicPr>
        <p:blipFill>
          <a:blip r:embed="rId3"/>
          <a:stretch>
            <a:fillRect/>
          </a:stretch>
        </p:blipFill>
        <p:spPr>
          <a:xfrm>
            <a:off x="1907972" y="1291686"/>
            <a:ext cx="8376057" cy="5271484"/>
          </a:xfrm>
          <a:prstGeom prst="rect">
            <a:avLst/>
          </a:prstGeom>
        </p:spPr>
      </p:pic>
    </p:spTree>
    <p:extLst>
      <p:ext uri="{BB962C8B-B14F-4D97-AF65-F5344CB8AC3E}">
        <p14:creationId xmlns:p14="http://schemas.microsoft.com/office/powerpoint/2010/main" val="2751843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97345-B10A-9D09-3EF9-33683DB9E25E}"/>
            </a:ext>
          </a:extLst>
        </p:cNvPr>
        <p:cNvGrpSpPr/>
        <p:nvPr/>
      </p:nvGrpSpPr>
      <p:grpSpPr>
        <a:xfrm>
          <a:off x="0" y="0"/>
          <a:ext cx="0" cy="0"/>
          <a:chOff x="0" y="0"/>
          <a:chExt cx="0" cy="0"/>
        </a:xfrm>
      </p:grpSpPr>
      <p:sp>
        <p:nvSpPr>
          <p:cNvPr id="10" name="Slide Number Placeholder 2">
            <a:extLst>
              <a:ext uri="{FF2B5EF4-FFF2-40B4-BE49-F238E27FC236}">
                <a16:creationId xmlns:a16="http://schemas.microsoft.com/office/drawing/2014/main" id="{AC929AF2-7EBC-31E4-900B-E65FD9F4476C}"/>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19</a:t>
            </a:fld>
            <a:endParaRPr lang="en-US"/>
          </a:p>
        </p:txBody>
      </p:sp>
      <p:sp>
        <p:nvSpPr>
          <p:cNvPr id="12" name="Title 3">
            <a:extLst>
              <a:ext uri="{FF2B5EF4-FFF2-40B4-BE49-F238E27FC236}">
                <a16:creationId xmlns:a16="http://schemas.microsoft.com/office/drawing/2014/main" id="{4C2B77F4-1DE9-94E7-1F68-258E45B2553B}"/>
              </a:ext>
            </a:extLst>
          </p:cNvPr>
          <p:cNvSpPr>
            <a:spLocks noGrp="1"/>
          </p:cNvSpPr>
          <p:nvPr>
            <p:ph type="title"/>
          </p:nvPr>
        </p:nvSpPr>
        <p:spPr>
          <a:xfrm>
            <a:off x="2480808" y="728301"/>
            <a:ext cx="7893595" cy="369332"/>
          </a:xfrm>
        </p:spPr>
        <p:txBody>
          <a:bodyPr/>
          <a:lstStyle/>
          <a:p>
            <a:r>
              <a:rPr lang="en-US" dirty="0"/>
              <a:t>Federal Supply Class- Carrier</a:t>
            </a:r>
          </a:p>
        </p:txBody>
      </p:sp>
      <p:pic>
        <p:nvPicPr>
          <p:cNvPr id="3" name="Picture 2">
            <a:extLst>
              <a:ext uri="{FF2B5EF4-FFF2-40B4-BE49-F238E27FC236}">
                <a16:creationId xmlns:a16="http://schemas.microsoft.com/office/drawing/2014/main" id="{653F9703-643B-33BF-746B-4E651EA913D2}"/>
              </a:ext>
            </a:extLst>
          </p:cNvPr>
          <p:cNvPicPr>
            <a:picLocks noChangeAspect="1"/>
          </p:cNvPicPr>
          <p:nvPr/>
        </p:nvPicPr>
        <p:blipFill>
          <a:blip r:embed="rId3"/>
          <a:stretch>
            <a:fillRect/>
          </a:stretch>
        </p:blipFill>
        <p:spPr>
          <a:xfrm>
            <a:off x="1809999" y="1177720"/>
            <a:ext cx="8572002" cy="5604547"/>
          </a:xfrm>
          <a:prstGeom prst="rect">
            <a:avLst/>
          </a:prstGeom>
        </p:spPr>
      </p:pic>
    </p:spTree>
    <p:extLst>
      <p:ext uri="{BB962C8B-B14F-4D97-AF65-F5344CB8AC3E}">
        <p14:creationId xmlns:p14="http://schemas.microsoft.com/office/powerpoint/2010/main" val="3397146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F39E-5327-B892-2013-970641F08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DD848-DB2A-A50F-9578-347C4E09E503}"/>
              </a:ext>
            </a:extLst>
          </p:cNvPr>
          <p:cNvSpPr>
            <a:spLocks noGrp="1"/>
          </p:cNvSpPr>
          <p:nvPr>
            <p:ph type="title"/>
          </p:nvPr>
        </p:nvSpPr>
        <p:spPr>
          <a:xfrm>
            <a:off x="2514600" y="640080"/>
            <a:ext cx="7893595" cy="369332"/>
          </a:xfrm>
        </p:spPr>
        <p:txBody>
          <a:bodyPr/>
          <a:lstStyle/>
          <a:p>
            <a:r>
              <a:rPr lang="en-US" sz="2800" dirty="0"/>
              <a:t>NAVSUP Enterprise Products and Services</a:t>
            </a:r>
          </a:p>
        </p:txBody>
      </p:sp>
      <p:grpSp>
        <p:nvGrpSpPr>
          <p:cNvPr id="8" name="Group 7">
            <a:extLst>
              <a:ext uri="{FF2B5EF4-FFF2-40B4-BE49-F238E27FC236}">
                <a16:creationId xmlns:a16="http://schemas.microsoft.com/office/drawing/2014/main" id="{7CD84317-7046-5AB5-B5BC-FCF3E574EBB6}"/>
              </a:ext>
            </a:extLst>
          </p:cNvPr>
          <p:cNvGrpSpPr/>
          <p:nvPr/>
        </p:nvGrpSpPr>
        <p:grpSpPr>
          <a:xfrm>
            <a:off x="7628964" y="1278226"/>
            <a:ext cx="3789185" cy="2651087"/>
            <a:chOff x="1220743" y="3292620"/>
            <a:chExt cx="3387098" cy="2318866"/>
          </a:xfrm>
          <a:effectLst>
            <a:outerShdw blurRad="50800" dist="38100" algn="l" rotWithShape="0">
              <a:prstClr val="black">
                <a:alpha val="40000"/>
              </a:prstClr>
            </a:outerShdw>
          </a:effectLst>
        </p:grpSpPr>
        <p:sp>
          <p:nvSpPr>
            <p:cNvPr id="10" name="Rounded Rectangle 4">
              <a:extLst>
                <a:ext uri="{FF2B5EF4-FFF2-40B4-BE49-F238E27FC236}">
                  <a16:creationId xmlns:a16="http://schemas.microsoft.com/office/drawing/2014/main" id="{60C2773E-3765-EC84-1785-5866B8DF248E}"/>
                </a:ext>
              </a:extLst>
            </p:cNvPr>
            <p:cNvSpPr/>
            <p:nvPr/>
          </p:nvSpPr>
          <p:spPr>
            <a:xfrm>
              <a:off x="1220743" y="3292620"/>
              <a:ext cx="3387098" cy="2318866"/>
            </a:xfrm>
            <a:prstGeom prst="roundRect">
              <a:avLst/>
            </a:prstGeom>
            <a:solidFill>
              <a:srgbClr val="2089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B4B31477-8471-3516-A5BA-83A99F3171A5}"/>
                </a:ext>
              </a:extLst>
            </p:cNvPr>
            <p:cNvSpPr/>
            <p:nvPr/>
          </p:nvSpPr>
          <p:spPr>
            <a:xfrm>
              <a:off x="1301485" y="3339452"/>
              <a:ext cx="3306355" cy="285472"/>
            </a:xfrm>
            <a:prstGeom prst="rect">
              <a:avLst/>
            </a:prstGeom>
            <a:ln>
              <a:noFill/>
            </a:ln>
          </p:spPr>
          <p:txBody>
            <a:bodyPr wrap="square" numCol="1">
              <a:spAutoFit/>
            </a:bodyPr>
            <a:lstStyle/>
            <a:p>
              <a:pPr marL="0" lvl="3" fontAlgn="base">
                <a:lnSpc>
                  <a:spcPts val="1800"/>
                </a:lnSpc>
                <a:spcBef>
                  <a:spcPct val="0"/>
                </a:spcBef>
                <a:spcAft>
                  <a:spcPts val="200"/>
                </a:spcAft>
                <a:buClr>
                  <a:srgbClr val="1F497D"/>
                </a:buClr>
                <a:buSzPct val="120000"/>
              </a:pPr>
              <a:r>
                <a:rPr lang="en-US" altLang="en-US" dirty="0">
                  <a:solidFill>
                    <a:schemeClr val="bg1"/>
                  </a:solidFill>
                  <a:latin typeface="Aptos"/>
                  <a:cs typeface="Arial" panose="020B0604020202020204" pitchFamily="34" charset="0"/>
                </a:rPr>
                <a:t>NAVSUP Fleet Logistics Centers</a:t>
              </a:r>
              <a:endParaRPr lang="en-US" dirty="0">
                <a:solidFill>
                  <a:schemeClr val="bg1"/>
                </a:solidFill>
                <a:latin typeface="Aptos"/>
                <a:cs typeface="Arial" panose="020B0604020202020204" pitchFamily="34" charset="0"/>
              </a:endParaRPr>
            </a:p>
          </p:txBody>
        </p:sp>
      </p:grpSp>
      <p:grpSp>
        <p:nvGrpSpPr>
          <p:cNvPr id="9" name="Group 8">
            <a:extLst>
              <a:ext uri="{FF2B5EF4-FFF2-40B4-BE49-F238E27FC236}">
                <a16:creationId xmlns:a16="http://schemas.microsoft.com/office/drawing/2014/main" id="{56FE585F-F93B-C41D-B481-B56AB52C75C9}"/>
              </a:ext>
            </a:extLst>
          </p:cNvPr>
          <p:cNvGrpSpPr/>
          <p:nvPr/>
        </p:nvGrpSpPr>
        <p:grpSpPr>
          <a:xfrm>
            <a:off x="149197" y="1275032"/>
            <a:ext cx="3789184" cy="2647893"/>
            <a:chOff x="1163592" y="1214568"/>
            <a:chExt cx="3387097" cy="2340868"/>
          </a:xfrm>
          <a:effectLst>
            <a:outerShdw blurRad="50800" dist="38100" algn="l" rotWithShape="0">
              <a:prstClr val="black">
                <a:alpha val="40000"/>
              </a:prstClr>
            </a:outerShdw>
          </a:effectLst>
        </p:grpSpPr>
        <p:sp>
          <p:nvSpPr>
            <p:cNvPr id="13" name="Rounded Rectangle 26">
              <a:extLst>
                <a:ext uri="{FF2B5EF4-FFF2-40B4-BE49-F238E27FC236}">
                  <a16:creationId xmlns:a16="http://schemas.microsoft.com/office/drawing/2014/main" id="{DCF5E858-CA5F-1250-C07E-643311F9150F}"/>
                </a:ext>
              </a:extLst>
            </p:cNvPr>
            <p:cNvSpPr/>
            <p:nvPr/>
          </p:nvSpPr>
          <p:spPr>
            <a:xfrm>
              <a:off x="1163592" y="1214568"/>
              <a:ext cx="3387097" cy="2340868"/>
            </a:xfrm>
            <a:prstGeom prst="roundRect">
              <a:avLst/>
            </a:prstGeom>
            <a:solidFill>
              <a:srgbClr val="073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2C5245C1-D83E-553A-5BB4-ED2AB25A2036}"/>
                </a:ext>
              </a:extLst>
            </p:cNvPr>
            <p:cNvSpPr/>
            <p:nvPr/>
          </p:nvSpPr>
          <p:spPr>
            <a:xfrm>
              <a:off x="1290942" y="1249657"/>
              <a:ext cx="3177956" cy="1374053"/>
            </a:xfrm>
            <a:prstGeom prst="rect">
              <a:avLst/>
            </a:prstGeom>
            <a:ln>
              <a:noFill/>
            </a:ln>
          </p:spPr>
          <p:txBody>
            <a:bodyPr wrap="square">
              <a:spAutoFit/>
            </a:bodyPr>
            <a:lstStyle/>
            <a:p>
              <a:pPr>
                <a:lnSpc>
                  <a:spcPts val="1800"/>
                </a:lnSpc>
                <a:buFont typeface="Arial" panose="020B0604020202020204" pitchFamily="34" charset="0"/>
                <a:buNone/>
              </a:pPr>
              <a:r>
                <a:rPr lang="en-US" altLang="en-US" dirty="0">
                  <a:solidFill>
                    <a:schemeClr val="bg1"/>
                  </a:solidFill>
                  <a:latin typeface="Aptos"/>
                  <a:cs typeface="Arial" panose="020B0604020202020204" pitchFamily="34" charset="0"/>
                </a:rPr>
                <a:t>NAVSUP WSS</a:t>
              </a:r>
            </a:p>
            <a:p>
              <a:pPr marL="171450" indent="-171450">
                <a:lnSpc>
                  <a:spcPts val="1500"/>
                </a:lnSpc>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Supply Support (Parts, Components and Assemblies)</a:t>
              </a:r>
            </a:p>
            <a:p>
              <a:pPr marL="171450" indent="-171450">
                <a:lnSpc>
                  <a:spcPts val="1500"/>
                </a:lnSpc>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Program Office Support</a:t>
              </a:r>
            </a:p>
            <a:p>
              <a:pPr marL="171450" indent="-171450">
                <a:lnSpc>
                  <a:spcPts val="1500"/>
                </a:lnSpc>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Transportation &amp; Distribution/Stock Positioning </a:t>
              </a:r>
            </a:p>
            <a:p>
              <a:pPr marL="171450" indent="-171450">
                <a:lnSpc>
                  <a:spcPts val="1500"/>
                </a:lnSpc>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Foreign Military Sales</a:t>
              </a:r>
            </a:p>
          </p:txBody>
        </p:sp>
      </p:grpSp>
      <p:grpSp>
        <p:nvGrpSpPr>
          <p:cNvPr id="51" name="Group 50">
            <a:extLst>
              <a:ext uri="{FF2B5EF4-FFF2-40B4-BE49-F238E27FC236}">
                <a16:creationId xmlns:a16="http://schemas.microsoft.com/office/drawing/2014/main" id="{DE2FB262-F292-9C60-EBD3-20FB2399A04C}"/>
              </a:ext>
            </a:extLst>
          </p:cNvPr>
          <p:cNvGrpSpPr/>
          <p:nvPr/>
        </p:nvGrpSpPr>
        <p:grpSpPr>
          <a:xfrm>
            <a:off x="7628965" y="3960303"/>
            <a:ext cx="3789184" cy="2647893"/>
            <a:chOff x="1169006" y="1214320"/>
            <a:chExt cx="3387097" cy="2340868"/>
          </a:xfrm>
          <a:effectLst>
            <a:outerShdw blurRad="50800" dist="38100" algn="l" rotWithShape="0">
              <a:prstClr val="black">
                <a:alpha val="40000"/>
              </a:prstClr>
            </a:outerShdw>
          </a:effectLst>
        </p:grpSpPr>
        <p:sp>
          <p:nvSpPr>
            <p:cNvPr id="52" name="Rounded Rectangle 26">
              <a:extLst>
                <a:ext uri="{FF2B5EF4-FFF2-40B4-BE49-F238E27FC236}">
                  <a16:creationId xmlns:a16="http://schemas.microsoft.com/office/drawing/2014/main" id="{0ED2D050-D4DE-8B99-1CCF-B7D642F424CE}"/>
                </a:ext>
              </a:extLst>
            </p:cNvPr>
            <p:cNvSpPr/>
            <p:nvPr/>
          </p:nvSpPr>
          <p:spPr>
            <a:xfrm>
              <a:off x="1169006" y="1214320"/>
              <a:ext cx="3387097" cy="2340868"/>
            </a:xfrm>
            <a:prstGeom prst="roundRect">
              <a:avLst/>
            </a:prstGeom>
            <a:solidFill>
              <a:srgbClr val="073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30553CB7-59B7-BB1F-F01C-87408BC33864}"/>
                </a:ext>
              </a:extLst>
            </p:cNvPr>
            <p:cNvSpPr/>
            <p:nvPr/>
          </p:nvSpPr>
          <p:spPr>
            <a:xfrm>
              <a:off x="1290942" y="1249657"/>
              <a:ext cx="3177956" cy="1832070"/>
            </a:xfrm>
            <a:prstGeom prst="rect">
              <a:avLst/>
            </a:prstGeom>
            <a:ln>
              <a:noFill/>
            </a:ln>
          </p:spPr>
          <p:txBody>
            <a:bodyPr wrap="square">
              <a:spAutoFit/>
            </a:bodyPr>
            <a:lstStyle/>
            <a:p>
              <a:pPr lvl="0">
                <a:spcBef>
                  <a:spcPts val="200"/>
                </a:spcBef>
                <a:defRPr/>
              </a:pPr>
              <a:r>
                <a:rPr lang="en-US" altLang="en-US" dirty="0">
                  <a:solidFill>
                    <a:schemeClr val="bg1"/>
                  </a:solidFill>
                  <a:latin typeface="Aptos" panose="02110004020202020204"/>
                  <a:cs typeface="Arial" panose="020B0604020202020204" pitchFamily="34" charset="0"/>
                </a:rPr>
                <a:t>NEXCOM</a:t>
              </a:r>
              <a:r>
                <a:rPr lang="en-US" altLang="en-US" dirty="0">
                  <a:solidFill>
                    <a:schemeClr val="bg1"/>
                  </a:solidFill>
                  <a:latin typeface="Franklin Gothic Demi" panose="020B0703020102020204" pitchFamily="34" charset="0"/>
                  <a:cs typeface="Arial" panose="020B0604020202020204" pitchFamily="34" charset="0"/>
                </a:rPr>
                <a:t> </a:t>
              </a:r>
            </a:p>
            <a:p>
              <a:pPr marL="171450" indent="-171450">
                <a:lnSpc>
                  <a:spcPts val="1500"/>
                </a:lnSpc>
                <a:spcBef>
                  <a:spcPts val="200"/>
                </a:spcBef>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Uniforms</a:t>
              </a:r>
            </a:p>
            <a:p>
              <a:pPr marL="171450" indent="-171450">
                <a:lnSpc>
                  <a:spcPts val="1500"/>
                </a:lnSpc>
                <a:spcBef>
                  <a:spcPts val="200"/>
                </a:spcBef>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Navy Exchange</a:t>
              </a:r>
            </a:p>
            <a:p>
              <a:pPr marL="171450" indent="-171450">
                <a:lnSpc>
                  <a:spcPts val="1500"/>
                </a:lnSpc>
                <a:spcBef>
                  <a:spcPts val="200"/>
                </a:spcBef>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Ships Store</a:t>
              </a:r>
            </a:p>
            <a:p>
              <a:pPr marL="171450" indent="-171450">
                <a:lnSpc>
                  <a:spcPts val="1500"/>
                </a:lnSpc>
                <a:spcBef>
                  <a:spcPts val="200"/>
                </a:spcBef>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Navy Clothing and Textile Research Facility</a:t>
              </a:r>
            </a:p>
            <a:p>
              <a:pPr marL="171450" indent="-171450">
                <a:lnSpc>
                  <a:spcPts val="1500"/>
                </a:lnSpc>
                <a:spcBef>
                  <a:spcPts val="200"/>
                </a:spcBef>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Personal Telecom</a:t>
              </a:r>
            </a:p>
            <a:p>
              <a:pPr marL="171450" indent="-171450">
                <a:lnSpc>
                  <a:spcPts val="1500"/>
                </a:lnSpc>
                <a:spcBef>
                  <a:spcPts val="200"/>
                </a:spcBef>
                <a:spcAft>
                  <a:spcPts val="200"/>
                </a:spcAft>
                <a:buClr>
                  <a:srgbClr val="415464"/>
                </a:buClr>
                <a:buSzPct val="125000"/>
                <a:buFont typeface="Wingdings" panose="05000000000000000000" pitchFamily="2" charset="2"/>
                <a:buChar char="§"/>
                <a:defRPr/>
              </a:pPr>
              <a:r>
                <a:rPr lang="en-US" sz="1400" dirty="0">
                  <a:solidFill>
                    <a:schemeClr val="bg1"/>
                  </a:solidFill>
                  <a:latin typeface="Aptos"/>
                  <a:cs typeface="Arial" charset="0"/>
                </a:rPr>
                <a:t>Navy Lodge</a:t>
              </a:r>
            </a:p>
            <a:p>
              <a:pPr lvl="0">
                <a:spcBef>
                  <a:spcPts val="200"/>
                </a:spcBef>
                <a:defRPr/>
              </a:pPr>
              <a:endParaRPr kumimoji="0" lang="en-US" altLang="en-US" sz="1400" b="1"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57" name="Group 56">
            <a:extLst>
              <a:ext uri="{FF2B5EF4-FFF2-40B4-BE49-F238E27FC236}">
                <a16:creationId xmlns:a16="http://schemas.microsoft.com/office/drawing/2014/main" id="{2DD1B4B3-79EA-15A6-3466-4FC3D6D6FC2B}"/>
              </a:ext>
            </a:extLst>
          </p:cNvPr>
          <p:cNvGrpSpPr/>
          <p:nvPr/>
        </p:nvGrpSpPr>
        <p:grpSpPr>
          <a:xfrm>
            <a:off x="149198" y="3929312"/>
            <a:ext cx="3801444" cy="2678884"/>
            <a:chOff x="1220743" y="3268301"/>
            <a:chExt cx="3398056" cy="2343184"/>
          </a:xfrm>
          <a:effectLst>
            <a:outerShdw blurRad="50800" dist="38100" algn="l" rotWithShape="0">
              <a:prstClr val="black">
                <a:alpha val="40000"/>
              </a:prstClr>
            </a:outerShdw>
          </a:effectLst>
        </p:grpSpPr>
        <p:sp>
          <p:nvSpPr>
            <p:cNvPr id="58" name="Rounded Rectangle 4">
              <a:extLst>
                <a:ext uri="{FF2B5EF4-FFF2-40B4-BE49-F238E27FC236}">
                  <a16:creationId xmlns:a16="http://schemas.microsoft.com/office/drawing/2014/main" id="{3C2ADBAF-3B3A-6C15-FAE5-1CF43A435490}"/>
                </a:ext>
              </a:extLst>
            </p:cNvPr>
            <p:cNvSpPr/>
            <p:nvPr/>
          </p:nvSpPr>
          <p:spPr>
            <a:xfrm>
              <a:off x="1220743" y="3292619"/>
              <a:ext cx="3387098" cy="2318866"/>
            </a:xfrm>
            <a:prstGeom prst="roundRect">
              <a:avLst/>
            </a:prstGeom>
            <a:solidFill>
              <a:srgbClr val="2089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9" name="Rectangle 58">
              <a:extLst>
                <a:ext uri="{FF2B5EF4-FFF2-40B4-BE49-F238E27FC236}">
                  <a16:creationId xmlns:a16="http://schemas.microsoft.com/office/drawing/2014/main" id="{F3CC1771-95CB-359C-1DB0-CBEC0A67A317}"/>
                </a:ext>
              </a:extLst>
            </p:cNvPr>
            <p:cNvSpPr/>
            <p:nvPr/>
          </p:nvSpPr>
          <p:spPr>
            <a:xfrm>
              <a:off x="1406001" y="3268301"/>
              <a:ext cx="3212798" cy="1525512"/>
            </a:xfrm>
            <a:prstGeom prst="rect">
              <a:avLst/>
            </a:prstGeom>
            <a:ln>
              <a:noFill/>
            </a:ln>
          </p:spPr>
          <p:txBody>
            <a:bodyPr wrap="square">
              <a:spAutoFit/>
            </a:bodyPr>
            <a:lstStyle/>
            <a:p>
              <a:pPr marR="0" lvl="0" indent="0" fontAlgn="auto">
                <a:lnSpc>
                  <a:spcPts val="1800"/>
                </a:lnSpc>
                <a:spcBef>
                  <a:spcPts val="200"/>
                </a:spcBef>
                <a:spcAft>
                  <a:spcPts val="0"/>
                </a:spcAft>
                <a:buClrTx/>
                <a:buSzTx/>
                <a:tabLst/>
                <a:defRPr/>
              </a:pPr>
              <a:r>
                <a:rPr lang="en-US" altLang="en-US" dirty="0">
                  <a:solidFill>
                    <a:schemeClr val="bg1"/>
                  </a:solidFill>
                  <a:latin typeface="Aptos"/>
                  <a:cs typeface="Arial" panose="020B0604020202020204" pitchFamily="34" charset="0"/>
                </a:rPr>
                <a:t>NAVSUP BSC </a:t>
              </a:r>
            </a:p>
            <a:p>
              <a:pPr marL="171450" marR="0" lvl="0" indent="-171450" fontAlgn="auto">
                <a:lnSpc>
                  <a:spcPts val="1500"/>
                </a:lnSpc>
                <a:spcBef>
                  <a:spcPts val="200"/>
                </a:spcBef>
                <a:spcAft>
                  <a:spcPts val="200"/>
                </a:spcAft>
                <a:buClr>
                  <a:srgbClr val="415464"/>
                </a:buClr>
                <a:buSzPct val="125000"/>
                <a:buFont typeface="Wingdings" panose="05000000000000000000" pitchFamily="2" charset="2"/>
                <a:buChar char="§"/>
                <a:tabLst/>
                <a:defRPr/>
              </a:pPr>
              <a:r>
                <a:rPr lang="en-US" altLang="en-US" sz="1400" dirty="0">
                  <a:solidFill>
                    <a:schemeClr val="bg1"/>
                  </a:solidFill>
                  <a:latin typeface="Aptos"/>
                  <a:cs typeface="Arial" charset="0"/>
                </a:rPr>
                <a:t>IT Software Development</a:t>
              </a:r>
            </a:p>
            <a:p>
              <a:pPr marL="171450" marR="0" lvl="0" indent="-171450" fontAlgn="auto">
                <a:lnSpc>
                  <a:spcPts val="1500"/>
                </a:lnSpc>
                <a:spcBef>
                  <a:spcPts val="200"/>
                </a:spcBef>
                <a:spcAft>
                  <a:spcPts val="200"/>
                </a:spcAft>
                <a:buClr>
                  <a:srgbClr val="415464"/>
                </a:buClr>
                <a:buSzPct val="125000"/>
                <a:buFont typeface="Wingdings" panose="05000000000000000000" pitchFamily="2" charset="2"/>
                <a:buChar char="§"/>
                <a:tabLst/>
                <a:defRPr/>
              </a:pPr>
              <a:r>
                <a:rPr lang="en-US" altLang="en-US" sz="1400" dirty="0">
                  <a:solidFill>
                    <a:schemeClr val="bg1"/>
                  </a:solidFill>
                  <a:latin typeface="Aptos"/>
                  <a:cs typeface="Arial" charset="0"/>
                </a:rPr>
                <a:t>Financial and Logistics Support (ERP, STARS)</a:t>
              </a:r>
            </a:p>
            <a:p>
              <a:pPr marL="171450" marR="0" lvl="0" indent="-171450" fontAlgn="auto">
                <a:lnSpc>
                  <a:spcPts val="1500"/>
                </a:lnSpc>
                <a:spcBef>
                  <a:spcPts val="200"/>
                </a:spcBef>
                <a:spcAft>
                  <a:spcPts val="200"/>
                </a:spcAft>
                <a:buClr>
                  <a:srgbClr val="415464"/>
                </a:buClr>
                <a:buSzPct val="125000"/>
                <a:buFont typeface="Wingdings" panose="05000000000000000000" pitchFamily="2" charset="2"/>
                <a:buChar char="§"/>
                <a:tabLst/>
                <a:defRPr/>
              </a:pPr>
              <a:r>
                <a:rPr lang="en-US" altLang="en-US" sz="1400" dirty="0">
                  <a:solidFill>
                    <a:schemeClr val="bg1"/>
                  </a:solidFill>
                  <a:latin typeface="Aptos"/>
                  <a:cs typeface="Arial" charset="0"/>
                </a:rPr>
                <a:t>Food Service and Retail Operations (FSM3, ROM-III)</a:t>
              </a:r>
            </a:p>
            <a:p>
              <a:pPr marL="171450" marR="0" lvl="0" indent="-171450" fontAlgn="auto">
                <a:lnSpc>
                  <a:spcPts val="1500"/>
                </a:lnSpc>
                <a:spcBef>
                  <a:spcPts val="200"/>
                </a:spcBef>
                <a:spcAft>
                  <a:spcPts val="200"/>
                </a:spcAft>
                <a:buClr>
                  <a:srgbClr val="415464"/>
                </a:buClr>
                <a:buSzPct val="125000"/>
                <a:buFont typeface="Wingdings" panose="05000000000000000000" pitchFamily="2" charset="2"/>
                <a:buChar char="§"/>
                <a:tabLst/>
                <a:defRPr/>
              </a:pPr>
              <a:r>
                <a:rPr lang="en-US" altLang="en-US" sz="1400" dirty="0">
                  <a:solidFill>
                    <a:schemeClr val="bg1"/>
                  </a:solidFill>
                  <a:latin typeface="Aptos"/>
                  <a:cs typeface="Arial" charset="0"/>
                </a:rPr>
                <a:t>Ordnance (OIS)</a:t>
              </a:r>
            </a:p>
            <a:p>
              <a:pPr marL="171450" marR="0" lvl="0" indent="-171450" fontAlgn="auto">
                <a:lnSpc>
                  <a:spcPts val="1500"/>
                </a:lnSpc>
                <a:spcBef>
                  <a:spcPts val="200"/>
                </a:spcBef>
                <a:spcAft>
                  <a:spcPts val="200"/>
                </a:spcAft>
                <a:buClr>
                  <a:srgbClr val="415464"/>
                </a:buClr>
                <a:buSzPct val="125000"/>
                <a:buFont typeface="Wingdings" panose="05000000000000000000" pitchFamily="2" charset="2"/>
                <a:buChar char="§"/>
                <a:tabLst/>
                <a:defRPr/>
              </a:pPr>
              <a:r>
                <a:rPr lang="en-US" altLang="en-US" sz="1400" dirty="0">
                  <a:solidFill>
                    <a:schemeClr val="bg1"/>
                  </a:solidFill>
                  <a:latin typeface="Aptos"/>
                  <a:cs typeface="Arial" charset="0"/>
                </a:rPr>
                <a:t>Household Goods (PPTAS)</a:t>
              </a:r>
            </a:p>
          </p:txBody>
        </p:sp>
      </p:grpSp>
      <p:sp>
        <p:nvSpPr>
          <p:cNvPr id="61" name="TextBox 60">
            <a:extLst>
              <a:ext uri="{FF2B5EF4-FFF2-40B4-BE49-F238E27FC236}">
                <a16:creationId xmlns:a16="http://schemas.microsoft.com/office/drawing/2014/main" id="{3366C9DA-DE05-3D6C-8580-8DFC5D2337F8}"/>
              </a:ext>
            </a:extLst>
          </p:cNvPr>
          <p:cNvSpPr txBox="1"/>
          <p:nvPr/>
        </p:nvSpPr>
        <p:spPr>
          <a:xfrm>
            <a:off x="3937209" y="1671281"/>
            <a:ext cx="3684526" cy="4185761"/>
          </a:xfrm>
          <a:prstGeom prst="rect">
            <a:avLst/>
          </a:prstGeom>
          <a:noFill/>
        </p:spPr>
        <p:txBody>
          <a:bodyPr wrap="square" rtlCol="0">
            <a:spAutoFit/>
          </a:bodyPr>
          <a:lstStyle/>
          <a:p>
            <a:pPr fontAlgn="base"/>
            <a:r>
              <a:rPr lang="en-US" sz="1400" u="sng" dirty="0">
                <a:latin typeface="Aptos" panose="02110004020202020204"/>
              </a:rPr>
              <a:t>NAVSUP Mission</a:t>
            </a:r>
          </a:p>
          <a:p>
            <a:pPr fontAlgn="base"/>
            <a:r>
              <a:rPr lang="en-US" sz="1400" dirty="0">
                <a:latin typeface="Aptos" panose="02110004020202020204"/>
              </a:rPr>
              <a:t>NAVSUP and the Supply Corps conduct and enable supply chain, acquisition, operational logistics and Sailor &amp; family care activities with our mission partners to generate readiness and sustain naval forces worldwide to prevent and decisively win wars.</a:t>
            </a:r>
          </a:p>
          <a:p>
            <a:pPr fontAlgn="base"/>
            <a:endParaRPr lang="en-US" sz="1400" dirty="0">
              <a:latin typeface="Aptos" panose="02110004020202020204"/>
            </a:endParaRPr>
          </a:p>
          <a:p>
            <a:pPr fontAlgn="base"/>
            <a:r>
              <a:rPr lang="en-US" sz="1400" dirty="0">
                <a:latin typeface="Aptos" panose="02110004020202020204"/>
              </a:rPr>
              <a:t>The NAVSUP/Navy Supply Corps team forms a vast network of professionals who deliver unparalleled products and services to customers in the fleet and across the world.</a:t>
            </a:r>
          </a:p>
          <a:p>
            <a:pPr fontAlgn="base"/>
            <a:endParaRPr lang="en-US" sz="1400" dirty="0">
              <a:latin typeface="Aptos" panose="02110004020202020204"/>
            </a:endParaRPr>
          </a:p>
          <a:p>
            <a:pPr fontAlgn="base"/>
            <a:r>
              <a:rPr lang="en-US" sz="1400" u="sng" dirty="0">
                <a:latin typeface="Aptos" panose="02110004020202020204"/>
              </a:rPr>
              <a:t>NAVSUP’s Office of Small Business Programs</a:t>
            </a:r>
          </a:p>
          <a:p>
            <a:pPr fontAlgn="base"/>
            <a:r>
              <a:rPr lang="en-US" sz="1400" dirty="0">
                <a:latin typeface="Aptos" panose="02110004020202020204"/>
              </a:rPr>
              <a:t>To ensure small business advocacy leads to a lasting impact on the quality of our products, economic market competitiveness and mission effectiveness for years to come.</a:t>
            </a:r>
          </a:p>
          <a:p>
            <a:endParaRPr lang="en-US" sz="1400" dirty="0">
              <a:latin typeface="Aptos" panose="02110004020202020204"/>
            </a:endParaRPr>
          </a:p>
        </p:txBody>
      </p:sp>
      <p:sp>
        <p:nvSpPr>
          <p:cNvPr id="18" name="TextBox 17">
            <a:extLst>
              <a:ext uri="{FF2B5EF4-FFF2-40B4-BE49-F238E27FC236}">
                <a16:creationId xmlns:a16="http://schemas.microsoft.com/office/drawing/2014/main" id="{673E1170-A89A-5BD0-CB70-2FEF5FE94FFC}"/>
              </a:ext>
            </a:extLst>
          </p:cNvPr>
          <p:cNvSpPr txBox="1"/>
          <p:nvPr/>
        </p:nvSpPr>
        <p:spPr>
          <a:xfrm>
            <a:off x="7621735" y="1633812"/>
            <a:ext cx="3788011" cy="4039567"/>
          </a:xfrm>
          <a:prstGeom prst="rect">
            <a:avLst/>
          </a:prstGeom>
          <a:noFill/>
        </p:spPr>
        <p:txBody>
          <a:bodyPr wrap="square" numCol="2">
            <a:spAutoFit/>
          </a:bodyPr>
          <a:lstStyle/>
          <a:p>
            <a:pPr marL="171450" lvl="3" indent="-171450" fontAlgn="base">
              <a:lnSpc>
                <a:spcPts val="1500"/>
              </a:lnSpc>
              <a:spcBef>
                <a:spcPct val="0"/>
              </a:spcBef>
              <a:spcAft>
                <a:spcPts val="200"/>
              </a:spcAft>
              <a:buClr>
                <a:srgbClr val="1F497D"/>
              </a:buClr>
              <a:buSzPct val="120000"/>
              <a:buFont typeface="Wingdings" panose="05000000000000000000" pitchFamily="2" charset="2"/>
              <a:buChar char="§"/>
            </a:pPr>
            <a:r>
              <a:rPr lang="en-US" sz="1400" dirty="0">
                <a:solidFill>
                  <a:schemeClr val="bg1"/>
                </a:solidFill>
                <a:latin typeface="Aptos" panose="02110004020202020204"/>
                <a:cs typeface="Arial" charset="0"/>
              </a:rPr>
              <a:t>Logistics Operations</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Waterfront Support</a:t>
            </a:r>
            <a:endParaRPr lang="en-US" sz="1400" b="1" dirty="0">
              <a:solidFill>
                <a:schemeClr val="bg1"/>
              </a:solidFill>
              <a:latin typeface="Aptos" panose="02110004020202020204"/>
              <a:cs typeface="Arial" charset="0"/>
            </a:endParaRP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Contracting </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Fuel </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HAZMAT</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Warehousing</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Transportation</a:t>
            </a: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0" lvl="3" fontAlgn="base">
              <a:lnSpc>
                <a:spcPts val="1500"/>
              </a:lnSpc>
              <a:spcBef>
                <a:spcPct val="0"/>
              </a:spcBef>
              <a:spcAft>
                <a:spcPts val="200"/>
              </a:spcAft>
              <a:buClr>
                <a:srgbClr val="1F497D"/>
              </a:buCl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endParaRPr lang="en-US" sz="1400" dirty="0">
              <a:solidFill>
                <a:schemeClr val="bg1"/>
              </a:solidFill>
              <a:latin typeface="Aptos" panose="02110004020202020204"/>
              <a:cs typeface="Arial" charset="0"/>
            </a:endParaRPr>
          </a:p>
          <a:p>
            <a:pPr marL="171450" lvl="3" indent="-171450" fontAlgn="base">
              <a:lnSpc>
                <a:spcPts val="1500"/>
              </a:lnSpc>
              <a:spcBef>
                <a:spcPct val="0"/>
              </a:spcBef>
              <a:spcAft>
                <a:spcPts val="200"/>
              </a:spcAft>
              <a:buClr>
                <a:srgbClr val="1F497D"/>
              </a:buClr>
              <a:buFont typeface="Wingdings" panose="05000000000000000000" pitchFamily="2" charset="2"/>
              <a:buChar char="§"/>
            </a:pPr>
            <a:r>
              <a:rPr lang="en-US" sz="1400" dirty="0">
                <a:solidFill>
                  <a:schemeClr val="bg1"/>
                </a:solidFill>
                <a:latin typeface="Aptos" panose="02110004020202020204"/>
                <a:cs typeface="Arial" charset="0"/>
              </a:rPr>
              <a:t>Quality of Life</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Household Goods </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Postal </a:t>
            </a:r>
          </a:p>
          <a:p>
            <a:pPr marL="341313" lvl="4" indent="-171450">
              <a:lnSpc>
                <a:spcPts val="1500"/>
              </a:lnSpc>
              <a:spcAft>
                <a:spcPts val="200"/>
              </a:spcAft>
              <a:buClr>
                <a:srgbClr val="1F497D"/>
              </a:buClr>
              <a:buSzPct val="120000"/>
              <a:buFont typeface="Arial" panose="020B0604020202020204" pitchFamily="34" charset="0"/>
              <a:buChar char="•"/>
            </a:pPr>
            <a:r>
              <a:rPr lang="en-US" sz="1400" dirty="0">
                <a:solidFill>
                  <a:schemeClr val="bg1"/>
                </a:solidFill>
                <a:latin typeface="Aptos" panose="02110004020202020204"/>
                <a:cs typeface="Arial" charset="0"/>
              </a:rPr>
              <a:t>Fleet Assist Teams</a:t>
            </a:r>
          </a:p>
          <a:p>
            <a:pPr marL="0" marR="0" lvl="0" indent="0" algn="l" defTabSz="914400" rtl="0" eaLnBrk="1" fontAlgn="auto" latinLnBrk="0" hangingPunct="1">
              <a:lnSpc>
                <a:spcPct val="100000"/>
              </a:lnSpc>
              <a:spcBef>
                <a:spcPts val="200"/>
              </a:spcBef>
              <a:spcAft>
                <a:spcPts val="0"/>
              </a:spcAft>
              <a:buClrTx/>
              <a:buSzTx/>
              <a:buFontTx/>
              <a:buNone/>
              <a:tabLst/>
              <a:defRPr/>
            </a:pPr>
            <a:endParaRPr kumimoji="0" lang="en-US" altLang="en-US" sz="1400" b="1" i="0" u="none" strike="noStrike" kern="1200" cap="none" spc="0" normalizeH="0" baseline="0" noProof="0" dirty="0">
              <a:ln>
                <a:noFill/>
              </a:ln>
              <a:solidFill>
                <a:srgbClr val="FFFFFF"/>
              </a:solidFill>
              <a:effectLst/>
              <a:uLnTx/>
              <a:uFillTx/>
              <a:latin typeface="Aptos" panose="02110004020202020204"/>
            </a:endParaRPr>
          </a:p>
        </p:txBody>
      </p:sp>
      <p:sp>
        <p:nvSpPr>
          <p:cNvPr id="3" name="Slide Number Placeholder 2">
            <a:extLst>
              <a:ext uri="{FF2B5EF4-FFF2-40B4-BE49-F238E27FC236}">
                <a16:creationId xmlns:a16="http://schemas.microsoft.com/office/drawing/2014/main" id="{3911B01A-9575-65DB-04CB-AD5950CAABF4}"/>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a:t>
            </a:fld>
            <a:endParaRPr lang="en-US" dirty="0"/>
          </a:p>
        </p:txBody>
      </p:sp>
    </p:spTree>
    <p:extLst>
      <p:ext uri="{BB962C8B-B14F-4D97-AF65-F5344CB8AC3E}">
        <p14:creationId xmlns:p14="http://schemas.microsoft.com/office/powerpoint/2010/main" val="2594953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E0F6F-E134-FDAF-1DD3-2C02D0974D01}"/>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B51CD85D-23D0-496D-3B58-8E78ABB07E72}"/>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A5364607-ECE8-1C5D-3A1E-B6DEEAB9C1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17" name="TextBox 10">
            <a:extLst>
              <a:ext uri="{FF2B5EF4-FFF2-40B4-BE49-F238E27FC236}">
                <a16:creationId xmlns:a16="http://schemas.microsoft.com/office/drawing/2014/main" id="{530BA11E-6834-2C1D-4441-7EF3C38345DC}"/>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C1324494-E075-05A1-647E-F02D9BD3BD8E}"/>
              </a:ext>
            </a:extLst>
          </p:cNvPr>
          <p:cNvSpPr txBox="1">
            <a:spLocks/>
          </p:cNvSpPr>
          <p:nvPr/>
        </p:nvSpPr>
        <p:spPr>
          <a:xfrm>
            <a:off x="2370511" y="5106884"/>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Code N97</a:t>
            </a:r>
            <a:r>
              <a:rPr lang="en-US" b="0" dirty="0">
                <a:latin typeface="Aptos" panose="020B0004020202020204" pitchFamily="34" charset="0"/>
              </a:rPr>
              <a:t>	</a:t>
            </a:r>
          </a:p>
        </p:txBody>
      </p:sp>
      <p:sp>
        <p:nvSpPr>
          <p:cNvPr id="19" name="Text Placeholder 16">
            <a:extLst>
              <a:ext uri="{FF2B5EF4-FFF2-40B4-BE49-F238E27FC236}">
                <a16:creationId xmlns:a16="http://schemas.microsoft.com/office/drawing/2014/main" id="{03933EE7-9A9E-DF19-7274-E7BF5C2AEE13}"/>
              </a:ext>
            </a:extLst>
          </p:cNvPr>
          <p:cNvSpPr txBox="1">
            <a:spLocks/>
          </p:cNvSpPr>
          <p:nvPr/>
        </p:nvSpPr>
        <p:spPr>
          <a:xfrm>
            <a:off x="2370511" y="5365555"/>
            <a:ext cx="2946400" cy="233363"/>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dirty="0">
                <a:latin typeface="Aptos" panose="020B0004020202020204" pitchFamily="34" charset="0"/>
                <a:ea typeface="Roboto Slab Light" pitchFamily="2" charset="0"/>
                <a:cs typeface="Roboto Slab Light" pitchFamily="2" charset="0"/>
              </a:rPr>
              <a:t>Mr. Justin Miller</a:t>
            </a:r>
          </a:p>
        </p:txBody>
      </p:sp>
      <p:sp>
        <p:nvSpPr>
          <p:cNvPr id="21" name="Rectangle 7">
            <a:extLst>
              <a:ext uri="{FF2B5EF4-FFF2-40B4-BE49-F238E27FC236}">
                <a16:creationId xmlns:a16="http://schemas.microsoft.com/office/drawing/2014/main" id="{492C2961-9D6D-F0AC-4972-FF4288254A61}"/>
              </a:ext>
            </a:extLst>
          </p:cNvPr>
          <p:cNvSpPr txBox="1">
            <a:spLocks noChangeArrowheads="1"/>
          </p:cNvSpPr>
          <p:nvPr/>
        </p:nvSpPr>
        <p:spPr bwMode="auto">
          <a:xfrm>
            <a:off x="2490886" y="3082496"/>
            <a:ext cx="936583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24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NAVSUP WSS Code N97 </a:t>
            </a:r>
            <a:r>
              <a:rPr lang="en-US" altLang="en-US" sz="2400" dirty="0">
                <a:solidFill>
                  <a:schemeClr val="tx1">
                    <a:lumMod val="50000"/>
                    <a:lumOff val="50000"/>
                  </a:schemeClr>
                </a:solidFill>
                <a:latin typeface="Aptos ExtraBold" panose="020B0004020202020204" pitchFamily="34" charset="0"/>
                <a:cs typeface="Arial" panose="020B0604020202020204" pitchFamily="34" charset="0"/>
              </a:rPr>
              <a:t>Special Emphasis Programs</a:t>
            </a:r>
            <a:r>
              <a:rPr lang="en-US" altLang="en-US" sz="24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 Operations</a:t>
            </a:r>
          </a:p>
        </p:txBody>
      </p:sp>
    </p:spTree>
    <p:extLst>
      <p:ext uri="{BB962C8B-B14F-4D97-AF65-F5344CB8AC3E}">
        <p14:creationId xmlns:p14="http://schemas.microsoft.com/office/powerpoint/2010/main" val="1416670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F39E-5327-B892-2013-970641F085F7}"/>
            </a:ext>
          </a:extLst>
        </p:cNvPr>
        <p:cNvGrpSpPr/>
        <p:nvPr/>
      </p:nvGrpSpPr>
      <p:grpSpPr>
        <a:xfrm>
          <a:off x="0" y="0"/>
          <a:ext cx="0" cy="0"/>
          <a:chOff x="0" y="0"/>
          <a:chExt cx="0" cy="0"/>
        </a:xfrm>
      </p:grpSpPr>
      <p:cxnSp>
        <p:nvCxnSpPr>
          <p:cNvPr id="11" name="Straight Connector 21">
            <a:extLst>
              <a:ext uri="{FF2B5EF4-FFF2-40B4-BE49-F238E27FC236}">
                <a16:creationId xmlns:a16="http://schemas.microsoft.com/office/drawing/2014/main" id="{854173E2-A973-4F84-1D8D-266471F1C41F}"/>
              </a:ext>
            </a:extLst>
          </p:cNvPr>
          <p:cNvCxnSpPr>
            <a:cxnSpLocks noChangeShapeType="1"/>
          </p:cNvCxnSpPr>
          <p:nvPr/>
        </p:nvCxnSpPr>
        <p:spPr bwMode="auto">
          <a:xfrm>
            <a:off x="0" y="6703220"/>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2" name="Title 1">
            <a:extLst>
              <a:ext uri="{FF2B5EF4-FFF2-40B4-BE49-F238E27FC236}">
                <a16:creationId xmlns:a16="http://schemas.microsoft.com/office/drawing/2014/main" id="{21BDD848-DB2A-A50F-9578-347C4E09E503}"/>
              </a:ext>
            </a:extLst>
          </p:cNvPr>
          <p:cNvSpPr>
            <a:spLocks noGrp="1"/>
          </p:cNvSpPr>
          <p:nvPr>
            <p:ph type="title"/>
          </p:nvPr>
        </p:nvSpPr>
        <p:spPr>
          <a:xfrm>
            <a:off x="2514599" y="640080"/>
            <a:ext cx="9211235" cy="369332"/>
          </a:xfrm>
        </p:spPr>
        <p:txBody>
          <a:bodyPr/>
          <a:lstStyle/>
          <a:p>
            <a:r>
              <a:rPr lang="en-US" sz="2800" dirty="0"/>
              <a:t>NAVSUP WSS – N97’s Operational Impact: Critical Fleet Support</a:t>
            </a:r>
          </a:p>
        </p:txBody>
      </p:sp>
      <p:sp>
        <p:nvSpPr>
          <p:cNvPr id="4" name="TextBox 3">
            <a:extLst>
              <a:ext uri="{FF2B5EF4-FFF2-40B4-BE49-F238E27FC236}">
                <a16:creationId xmlns:a16="http://schemas.microsoft.com/office/drawing/2014/main" id="{C4BFB076-90A2-2F76-2A8A-AF18B206F22E}"/>
              </a:ext>
            </a:extLst>
          </p:cNvPr>
          <p:cNvSpPr txBox="1"/>
          <p:nvPr/>
        </p:nvSpPr>
        <p:spPr>
          <a:xfrm>
            <a:off x="7496175" y="5628397"/>
            <a:ext cx="38671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ExtraBold" panose="020B0004020202020204" pitchFamily="34" charset="0"/>
                <a:ea typeface="+mn-ea"/>
                <a:cs typeface="+mn-cs"/>
              </a:rPr>
              <a:t>Insert photo or graphic here</a:t>
            </a:r>
          </a:p>
        </p:txBody>
      </p:sp>
      <p:pic>
        <p:nvPicPr>
          <p:cNvPr id="10" name="Picture 9">
            <a:extLst>
              <a:ext uri="{FF2B5EF4-FFF2-40B4-BE49-F238E27FC236}">
                <a16:creationId xmlns:a16="http://schemas.microsoft.com/office/drawing/2014/main" id="{D7B65D51-1576-BC69-85CA-40AAC0C87F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4658"/>
          <a:stretch/>
        </p:blipFill>
        <p:spPr>
          <a:xfrm flipH="1">
            <a:off x="1819175" y="1543997"/>
            <a:ext cx="10372825" cy="3812528"/>
          </a:xfrm>
          <a:prstGeom prst="rect">
            <a:avLst/>
          </a:prstGeom>
        </p:spPr>
      </p:pic>
      <p:sp>
        <p:nvSpPr>
          <p:cNvPr id="12" name="Rectangle 11">
            <a:extLst>
              <a:ext uri="{FF2B5EF4-FFF2-40B4-BE49-F238E27FC236}">
                <a16:creationId xmlns:a16="http://schemas.microsoft.com/office/drawing/2014/main" id="{85A23A5B-73E2-0BFB-9423-9E4D368225F4}"/>
              </a:ext>
            </a:extLst>
          </p:cNvPr>
          <p:cNvSpPr/>
          <p:nvPr/>
        </p:nvSpPr>
        <p:spPr>
          <a:xfrm>
            <a:off x="0" y="2884638"/>
            <a:ext cx="12192000" cy="3971839"/>
          </a:xfrm>
          <a:prstGeom prst="rect">
            <a:avLst/>
          </a:prstGeom>
          <a:solidFill>
            <a:srgbClr val="013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7A510B27-35B6-F34F-988C-5676AE4FFBB6}"/>
              </a:ext>
            </a:extLst>
          </p:cNvPr>
          <p:cNvPicPr>
            <a:picLocks noChangeAspect="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colorTemperature colorTemp="3426"/>
                    </a14:imgEffect>
                    <a14:imgEffect>
                      <a14:saturation sat="28000"/>
                    </a14:imgEffect>
                    <a14:imgEffect>
                      <a14:brightnessContrast bright="30000" contrast="-31000"/>
                    </a14:imgEffect>
                  </a14:imgLayer>
                </a14:imgProps>
              </a:ext>
              <a:ext uri="{28A0092B-C50C-407E-A947-70E740481C1C}">
                <a14:useLocalDpi xmlns:a14="http://schemas.microsoft.com/office/drawing/2010/main" val="0"/>
              </a:ext>
            </a:extLst>
          </a:blip>
          <a:srcRect l="143" t="22449" r="-143" b="34743"/>
          <a:stretch/>
        </p:blipFill>
        <p:spPr>
          <a:xfrm>
            <a:off x="1137421" y="3963211"/>
            <a:ext cx="10171234" cy="2627298"/>
          </a:xfrm>
          <a:prstGeom prst="roundRect">
            <a:avLst>
              <a:gd name="adj" fmla="val 2334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TextBox 13">
            <a:extLst>
              <a:ext uri="{FF2B5EF4-FFF2-40B4-BE49-F238E27FC236}">
                <a16:creationId xmlns:a16="http://schemas.microsoft.com/office/drawing/2014/main" id="{0F2BB478-4609-86FD-C3AB-28641610E83D}"/>
              </a:ext>
            </a:extLst>
          </p:cNvPr>
          <p:cNvSpPr txBox="1"/>
          <p:nvPr/>
        </p:nvSpPr>
        <p:spPr>
          <a:xfrm>
            <a:off x="2073401" y="2836206"/>
            <a:ext cx="985494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mn-cs"/>
              </a:rPr>
              <a:t>    N97 – Submarine &amp; Maritime Industrial Operations Directorate</a:t>
            </a:r>
          </a:p>
        </p:txBody>
      </p:sp>
      <p:sp>
        <p:nvSpPr>
          <p:cNvPr id="15" name="TextBox 14">
            <a:extLst>
              <a:ext uri="{FF2B5EF4-FFF2-40B4-BE49-F238E27FC236}">
                <a16:creationId xmlns:a16="http://schemas.microsoft.com/office/drawing/2014/main" id="{E236A08F-57CC-C303-27C5-D819089B7036}"/>
              </a:ext>
            </a:extLst>
          </p:cNvPr>
          <p:cNvSpPr txBox="1"/>
          <p:nvPr/>
        </p:nvSpPr>
        <p:spPr>
          <a:xfrm>
            <a:off x="2437328" y="3151661"/>
            <a:ext cx="972856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lang="en-US" sz="1400" b="0" i="0" u="none" strike="noStrike" kern="1200" cap="none" spc="0" normalizeH="0" baseline="0" noProof="0" dirty="0">
                <a:ln>
                  <a:noFill/>
                </a:ln>
                <a:solidFill>
                  <a:srgbClr val="FFFFFF"/>
                </a:solidFill>
                <a:effectLst/>
                <a:uLnTx/>
                <a:uFillTx/>
                <a:latin typeface="Arial"/>
                <a:ea typeface="+mn-ea"/>
                <a:cs typeface="+mn-cs"/>
              </a:rPr>
              <a:t>Provides integrated logistics, platform and weapons system program support for Industrial Operations and</a:t>
            </a:r>
            <a:br>
              <a:rPr kumimoji="0" lang="en-US" sz="1400" b="0" i="0" u="none" strike="noStrike" kern="1200" cap="none" spc="0" normalizeH="0" baseline="0" noProof="0" dirty="0">
                <a:ln>
                  <a:noFill/>
                </a:ln>
                <a:solidFill>
                  <a:srgbClr val="FFFFFF"/>
                </a:solidFill>
                <a:effectLst/>
                <a:uLnTx/>
                <a:uFillTx/>
                <a:latin typeface="Arial"/>
                <a:ea typeface="+mn-ea"/>
                <a:cs typeface="+mn-cs"/>
              </a:rPr>
            </a:br>
            <a:r>
              <a:rPr kumimoji="0" lang="en-US" sz="1400" b="0" i="0" u="none" strike="noStrike" kern="1200" cap="none" spc="0" normalizeH="0" baseline="0" noProof="0" dirty="0">
                <a:ln>
                  <a:noFill/>
                </a:ln>
                <a:solidFill>
                  <a:srgbClr val="FFFFFF"/>
                </a:solidFill>
                <a:effectLst/>
                <a:uLnTx/>
                <a:uFillTx/>
                <a:latin typeface="Arial"/>
                <a:ea typeface="+mn-ea"/>
                <a:cs typeface="+mn-cs"/>
              </a:rPr>
              <a:t>    availability planning &amp; execution support for public and private submarine and surface CNO depot maintenance availabilities and the Navy’s Submarines through IWST management.</a:t>
            </a:r>
          </a:p>
        </p:txBody>
      </p:sp>
      <p:graphicFrame>
        <p:nvGraphicFramePr>
          <p:cNvPr id="16" name="Diagram 15">
            <a:extLst>
              <a:ext uri="{FF2B5EF4-FFF2-40B4-BE49-F238E27FC236}">
                <a16:creationId xmlns:a16="http://schemas.microsoft.com/office/drawing/2014/main" id="{E528DCD3-FDCE-CEFF-BCD6-84870BCF8B7D}"/>
              </a:ext>
            </a:extLst>
          </p:cNvPr>
          <p:cNvGraphicFramePr/>
          <p:nvPr/>
        </p:nvGraphicFramePr>
        <p:xfrm>
          <a:off x="250278" y="1316684"/>
          <a:ext cx="2742292" cy="25094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Rectangle 16">
            <a:extLst>
              <a:ext uri="{FF2B5EF4-FFF2-40B4-BE49-F238E27FC236}">
                <a16:creationId xmlns:a16="http://schemas.microsoft.com/office/drawing/2014/main" id="{51C4E3D6-A2EE-EA74-58F0-2930BF7864C0}"/>
              </a:ext>
            </a:extLst>
          </p:cNvPr>
          <p:cNvSpPr/>
          <p:nvPr/>
        </p:nvSpPr>
        <p:spPr>
          <a:xfrm>
            <a:off x="0" y="1464205"/>
            <a:ext cx="12192000" cy="1380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8" name="Picture 17">
            <a:extLst>
              <a:ext uri="{FF2B5EF4-FFF2-40B4-BE49-F238E27FC236}">
                <a16:creationId xmlns:a16="http://schemas.microsoft.com/office/drawing/2014/main" id="{0DCEEDF8-1A23-25DD-4D45-4C9034FF0082}"/>
              </a:ext>
            </a:extLst>
          </p:cNvPr>
          <p:cNvPicPr/>
          <p:nvPr/>
        </p:nvPicPr>
        <p:blipFill>
          <a:blip r:embed="rId10" cstate="screen">
            <a:extLst>
              <a:ext uri="{BEBA8EAE-BF5A-486C-A8C5-ECC9F3942E4B}">
                <a14:imgProps xmlns:a14="http://schemas.microsoft.com/office/drawing/2010/main">
                  <a14:imgLayer r:embed="rId11">
                    <a14:imgEffect>
                      <a14:backgroundRemoval t="0" b="100000" l="0" r="100000">
                        <a14:foregroundMark x1="30973" y1="34529" x2="74779" y2="32287"/>
                        <a14:foregroundMark x1="26106" y1="56502" x2="69469" y2="68610"/>
                        <a14:backgroundMark x1="88938" y1="93722" x2="94690" y2="80717"/>
                        <a14:backgroundMark x1="97345" y1="35874" x2="99558" y2="43946"/>
                        <a14:backgroundMark x1="94248" y1="75336" x2="99558" y2="51121"/>
                        <a14:backgroundMark x1="32743" y1="98206" x2="42920" y2="99552"/>
                        <a14:backgroundMark x1="75664" y1="97758" x2="45575" y2="99552"/>
                      </a14:backgroundRemoval>
                    </a14:imgEffect>
                  </a14:imgLayer>
                </a14:imgProps>
              </a:ext>
              <a:ext uri="{28A0092B-C50C-407E-A947-70E740481C1C}">
                <a14:useLocalDpi xmlns:a14="http://schemas.microsoft.com/office/drawing/2010/main"/>
              </a:ext>
            </a:extLst>
          </a:blip>
          <a:stretch>
            <a:fillRect/>
          </a:stretch>
        </p:blipFill>
        <p:spPr>
          <a:xfrm>
            <a:off x="9565584" y="1153590"/>
            <a:ext cx="869253" cy="857655"/>
          </a:xfrm>
          <a:prstGeom prst="rect">
            <a:avLst/>
          </a:prstGeom>
        </p:spPr>
      </p:pic>
      <p:pic>
        <p:nvPicPr>
          <p:cNvPr id="19" name="Picture 18">
            <a:extLst>
              <a:ext uri="{FF2B5EF4-FFF2-40B4-BE49-F238E27FC236}">
                <a16:creationId xmlns:a16="http://schemas.microsoft.com/office/drawing/2014/main" id="{AA3BDB10-5169-4679-C459-60CE6B999887}"/>
              </a:ext>
            </a:extLst>
          </p:cNvPr>
          <p:cNvPicPr>
            <a:picLocks noChangeAspect="1"/>
          </p:cNvPicPr>
          <p:nvPr/>
        </p:nvPicPr>
        <p:blipFill>
          <a:blip r:embed="rId12" cstate="screen">
            <a:extLst>
              <a:ext uri="{BEBA8EAE-BF5A-486C-A8C5-ECC9F3942E4B}">
                <a14:imgProps xmlns:a14="http://schemas.microsoft.com/office/drawing/2010/main">
                  <a14:imgLayer r:embed="rId13">
                    <a14:imgEffect>
                      <a14:backgroundRemoval t="2885" b="100000" l="0" r="100000"/>
                    </a14:imgEffect>
                  </a14:imgLayer>
                </a14:imgProps>
              </a:ext>
              <a:ext uri="{28A0092B-C50C-407E-A947-70E740481C1C}">
                <a14:useLocalDpi xmlns:a14="http://schemas.microsoft.com/office/drawing/2010/main"/>
              </a:ext>
            </a:extLst>
          </a:blip>
          <a:stretch>
            <a:fillRect/>
          </a:stretch>
        </p:blipFill>
        <p:spPr>
          <a:xfrm>
            <a:off x="10403255" y="1153590"/>
            <a:ext cx="905400" cy="778195"/>
          </a:xfrm>
          <a:prstGeom prst="rect">
            <a:avLst/>
          </a:prstGeom>
        </p:spPr>
      </p:pic>
      <p:sp>
        <p:nvSpPr>
          <p:cNvPr id="20" name="Oval 19">
            <a:extLst>
              <a:ext uri="{FF2B5EF4-FFF2-40B4-BE49-F238E27FC236}">
                <a16:creationId xmlns:a16="http://schemas.microsoft.com/office/drawing/2014/main" id="{840F186D-A699-005D-5F3B-4762DF16715F}"/>
              </a:ext>
            </a:extLst>
          </p:cNvPr>
          <p:cNvSpPr/>
          <p:nvPr/>
        </p:nvSpPr>
        <p:spPr>
          <a:xfrm>
            <a:off x="5119628" y="4782102"/>
            <a:ext cx="1562000" cy="1481540"/>
          </a:xfrm>
          <a:prstGeom prst="ellips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TextBox 20">
            <a:extLst>
              <a:ext uri="{FF2B5EF4-FFF2-40B4-BE49-F238E27FC236}">
                <a16:creationId xmlns:a16="http://schemas.microsoft.com/office/drawing/2014/main" id="{A66396ED-51FF-ED86-E456-B304197BE815}"/>
              </a:ext>
            </a:extLst>
          </p:cNvPr>
          <p:cNvSpPr txBox="1"/>
          <p:nvPr/>
        </p:nvSpPr>
        <p:spPr>
          <a:xfrm>
            <a:off x="5193265" y="5035052"/>
            <a:ext cx="1424346" cy="938719"/>
          </a:xfrm>
          <a:prstGeom prst="rect">
            <a:avLst/>
          </a:prstGeom>
          <a:noFill/>
        </p:spPr>
        <p:txBody>
          <a:bodyPr wrap="square" rtlCol="0">
            <a:spAutoFit/>
          </a:bodyPr>
          <a:lstStyle>
            <a:defPPr>
              <a:defRPr lang="en-US"/>
            </a:defPPr>
            <a:lvl1pPr algn="ctr">
              <a:defRPr sz="1500" b="1">
                <a:solidFill>
                  <a:schemeClr val="tx1">
                    <a:lumMod val="65000"/>
                    <a:lumOff val="35000"/>
                  </a:schemeClr>
                </a:solidFill>
                <a:effectLst>
                  <a:outerShdw blurRad="38100" dist="38100" dir="2700000" algn="tl">
                    <a:srgbClr val="000000">
                      <a:alpha val="43137"/>
                    </a:srgbClr>
                  </a:outerShdw>
                </a:effectLs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Maritime Industrial Directorate &amp; Organic Repair Support Division</a:t>
            </a:r>
          </a:p>
        </p:txBody>
      </p:sp>
      <p:sp>
        <p:nvSpPr>
          <p:cNvPr id="22" name="Oval 21">
            <a:extLst>
              <a:ext uri="{FF2B5EF4-FFF2-40B4-BE49-F238E27FC236}">
                <a16:creationId xmlns:a16="http://schemas.microsoft.com/office/drawing/2014/main" id="{69F500A3-F27D-5A57-ECED-BCA3BA19000C}"/>
              </a:ext>
            </a:extLst>
          </p:cNvPr>
          <p:cNvSpPr/>
          <p:nvPr/>
        </p:nvSpPr>
        <p:spPr>
          <a:xfrm>
            <a:off x="7036378" y="4674310"/>
            <a:ext cx="1650144" cy="1484897"/>
          </a:xfrm>
          <a:prstGeom prst="ellipse">
            <a:avLst/>
          </a:prstGeom>
          <a:gradFill>
            <a:gsLst>
              <a:gs pos="0">
                <a:schemeClr val="accent4">
                  <a:lumMod val="0"/>
                  <a:lumOff val="100000"/>
                </a:schemeClr>
              </a:gs>
              <a:gs pos="35000">
                <a:schemeClr val="accent4">
                  <a:lumMod val="0"/>
                  <a:lumOff val="100000"/>
                </a:schemeClr>
              </a:gs>
              <a:gs pos="100000">
                <a:schemeClr val="bg1">
                  <a:lumMod val="75000"/>
                </a:schemeClr>
              </a:gs>
            </a:gsLst>
            <a:path path="circle">
              <a:fillToRect l="50000" t="-80000" r="50000" b="180000"/>
            </a:path>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Arial"/>
              <a:ea typeface="+mn-ea"/>
              <a:cs typeface="+mn-cs"/>
            </a:endParaRPr>
          </a:p>
        </p:txBody>
      </p:sp>
      <p:sp>
        <p:nvSpPr>
          <p:cNvPr id="23" name="TextBox 22">
            <a:extLst>
              <a:ext uri="{FF2B5EF4-FFF2-40B4-BE49-F238E27FC236}">
                <a16:creationId xmlns:a16="http://schemas.microsoft.com/office/drawing/2014/main" id="{0E519FB9-83CD-A79B-E900-9100E4F0D3DE}"/>
              </a:ext>
            </a:extLst>
          </p:cNvPr>
          <p:cNvSpPr txBox="1"/>
          <p:nvPr/>
        </p:nvSpPr>
        <p:spPr>
          <a:xfrm>
            <a:off x="7152971" y="4969285"/>
            <a:ext cx="1395588" cy="938719"/>
          </a:xfrm>
          <a:prstGeom prst="rect">
            <a:avLst/>
          </a:prstGeom>
          <a:noFill/>
        </p:spPr>
        <p:txBody>
          <a:bodyPr wrap="square" rtlCol="0">
            <a:spAutoFit/>
          </a:bodyPr>
          <a:lstStyle>
            <a:defPPr>
              <a:defRPr lang="en-US"/>
            </a:defPPr>
            <a:lvl1pPr algn="ctr">
              <a:defRPr sz="1500" b="1">
                <a:solidFill>
                  <a:schemeClr val="tx1">
                    <a:lumMod val="65000"/>
                    <a:lumOff val="35000"/>
                  </a:schemeClr>
                </a:solidFill>
                <a:effectLst>
                  <a:outerShdw blurRad="38100" dist="38100" dir="2700000" algn="tl">
                    <a:srgbClr val="000000">
                      <a:alpha val="43137"/>
                    </a:srgbClr>
                  </a:outerShdw>
                </a:effectLs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N971/N971F</a:t>
            </a:r>
            <a:b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br>
            <a:r>
              <a:rPr kumimoji="0" lang="en-US" sz="1100" b="0"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IWST Integrator &amp; Director, Platforms, Programs, &amp; Suppliers</a:t>
            </a:r>
          </a:p>
        </p:txBody>
      </p:sp>
      <p:sp>
        <p:nvSpPr>
          <p:cNvPr id="24" name="Curved Up Arrow 19">
            <a:extLst>
              <a:ext uri="{FF2B5EF4-FFF2-40B4-BE49-F238E27FC236}">
                <a16:creationId xmlns:a16="http://schemas.microsoft.com/office/drawing/2014/main" id="{6CA9518E-B20D-80DC-7B3E-38E35F8C63C1}"/>
              </a:ext>
            </a:extLst>
          </p:cNvPr>
          <p:cNvSpPr/>
          <p:nvPr/>
        </p:nvSpPr>
        <p:spPr>
          <a:xfrm rot="10800000">
            <a:off x="2192311" y="4385776"/>
            <a:ext cx="7858124" cy="855999"/>
          </a:xfrm>
          <a:prstGeom prst="curvedUpArrow">
            <a:avLst>
              <a:gd name="adj1" fmla="val 51288"/>
              <a:gd name="adj2" fmla="val 104960"/>
              <a:gd name="adj3" fmla="val 25000"/>
            </a:avLst>
          </a:prstGeom>
          <a:gradFill>
            <a:gsLst>
              <a:gs pos="20000">
                <a:srgbClr val="12284B"/>
              </a:gs>
              <a:gs pos="55000">
                <a:srgbClr val="5C94C0"/>
              </a:gs>
              <a:gs pos="99000">
                <a:srgbClr val="5C94C0"/>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Oval 24">
            <a:extLst>
              <a:ext uri="{FF2B5EF4-FFF2-40B4-BE49-F238E27FC236}">
                <a16:creationId xmlns:a16="http://schemas.microsoft.com/office/drawing/2014/main" id="{E228D590-613E-FD0E-E950-7699728D6C25}"/>
              </a:ext>
            </a:extLst>
          </p:cNvPr>
          <p:cNvSpPr/>
          <p:nvPr/>
        </p:nvSpPr>
        <p:spPr>
          <a:xfrm>
            <a:off x="3861408" y="5097444"/>
            <a:ext cx="980872" cy="983640"/>
          </a:xfrm>
          <a:prstGeom prst="ellips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TextBox 25">
            <a:extLst>
              <a:ext uri="{FF2B5EF4-FFF2-40B4-BE49-F238E27FC236}">
                <a16:creationId xmlns:a16="http://schemas.microsoft.com/office/drawing/2014/main" id="{E506A5E5-47A6-E6DB-7B9C-4DAF21CF77F0}"/>
              </a:ext>
            </a:extLst>
          </p:cNvPr>
          <p:cNvSpPr txBox="1"/>
          <p:nvPr/>
        </p:nvSpPr>
        <p:spPr>
          <a:xfrm>
            <a:off x="3838331" y="5281927"/>
            <a:ext cx="1017063" cy="600164"/>
          </a:xfrm>
          <a:prstGeom prst="rect">
            <a:avLst/>
          </a:prstGeom>
          <a:noFill/>
        </p:spPr>
        <p:txBody>
          <a:bodyPr wrap="square" rtlCol="0">
            <a:spAutoFit/>
          </a:bodyPr>
          <a:lstStyle>
            <a:defPPr>
              <a:defRPr lang="en-US"/>
            </a:defPPr>
            <a:lvl1pPr algn="ctr">
              <a:defRPr sz="1500" b="1">
                <a:solidFill>
                  <a:schemeClr val="tx1">
                    <a:lumMod val="65000"/>
                    <a:lumOff val="35000"/>
                  </a:schemeClr>
                </a:solidFill>
                <a:effectLst>
                  <a:outerShdw blurRad="38100" dist="38100" dir="2700000" algn="tl">
                    <a:srgbClr val="000000">
                      <a:alpha val="43137"/>
                    </a:srgbClr>
                  </a:outerShdw>
                </a:effectLs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Special Programs</a:t>
            </a:r>
          </a:p>
        </p:txBody>
      </p:sp>
      <p:sp>
        <p:nvSpPr>
          <p:cNvPr id="27" name="Oval 26">
            <a:extLst>
              <a:ext uri="{FF2B5EF4-FFF2-40B4-BE49-F238E27FC236}">
                <a16:creationId xmlns:a16="http://schemas.microsoft.com/office/drawing/2014/main" id="{48D58498-BA99-FB53-566B-E168AE7A890B}"/>
              </a:ext>
            </a:extLst>
          </p:cNvPr>
          <p:cNvSpPr/>
          <p:nvPr/>
        </p:nvSpPr>
        <p:spPr>
          <a:xfrm>
            <a:off x="6232103" y="3992581"/>
            <a:ext cx="1113283" cy="1024451"/>
          </a:xfrm>
          <a:prstGeom prst="ellips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TextBox 27">
            <a:extLst>
              <a:ext uri="{FF2B5EF4-FFF2-40B4-BE49-F238E27FC236}">
                <a16:creationId xmlns:a16="http://schemas.microsoft.com/office/drawing/2014/main" id="{186C7273-7412-5669-96D6-F5622A789269}"/>
              </a:ext>
            </a:extLst>
          </p:cNvPr>
          <p:cNvSpPr txBox="1"/>
          <p:nvPr/>
        </p:nvSpPr>
        <p:spPr>
          <a:xfrm>
            <a:off x="6127678" y="4161567"/>
            <a:ext cx="1285312"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Submarine Logistics</a:t>
            </a:r>
          </a:p>
        </p:txBody>
      </p:sp>
      <p:sp>
        <p:nvSpPr>
          <p:cNvPr id="29" name="Oval 28">
            <a:extLst>
              <a:ext uri="{FF2B5EF4-FFF2-40B4-BE49-F238E27FC236}">
                <a16:creationId xmlns:a16="http://schemas.microsoft.com/office/drawing/2014/main" id="{7935A4B1-FEF4-2ADF-AA42-C8DEEA25FF79}"/>
              </a:ext>
            </a:extLst>
          </p:cNvPr>
          <p:cNvSpPr/>
          <p:nvPr/>
        </p:nvSpPr>
        <p:spPr>
          <a:xfrm>
            <a:off x="3153840" y="4161669"/>
            <a:ext cx="1130172" cy="1074522"/>
          </a:xfrm>
          <a:prstGeom prst="ellips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29BC348D-AC3D-5157-0DCE-2DE8BF764493}"/>
              </a:ext>
            </a:extLst>
          </p:cNvPr>
          <p:cNvSpPr txBox="1"/>
          <p:nvPr/>
        </p:nvSpPr>
        <p:spPr>
          <a:xfrm>
            <a:off x="3119392" y="4310775"/>
            <a:ext cx="1167947" cy="769441"/>
          </a:xfrm>
          <a:prstGeom prst="rect">
            <a:avLst/>
          </a:prstGeom>
          <a:noFill/>
        </p:spPr>
        <p:txBody>
          <a:bodyPr wrap="square" rtlCol="0">
            <a:spAutoFit/>
          </a:bodyPr>
          <a:lstStyle>
            <a:defPPr>
              <a:defRPr lang="en-US"/>
            </a:defPPr>
            <a:lvl1pPr algn="ctr">
              <a:defRPr sz="1500" b="1">
                <a:solidFill>
                  <a:schemeClr val="tx1">
                    <a:lumMod val="65000"/>
                    <a:lumOff val="35000"/>
                  </a:schemeClr>
                </a:solidFill>
                <a:effectLst>
                  <a:outerShdw blurRad="38100" dist="38100" dir="2700000" algn="tl">
                    <a:srgbClr val="000000">
                      <a:alpha val="43137"/>
                    </a:srgbClr>
                  </a:outerShdw>
                </a:effectLs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Strategic Weapons Systems</a:t>
            </a:r>
          </a:p>
        </p:txBody>
      </p:sp>
      <p:sp>
        <p:nvSpPr>
          <p:cNvPr id="31" name="Oval 30">
            <a:extLst>
              <a:ext uri="{FF2B5EF4-FFF2-40B4-BE49-F238E27FC236}">
                <a16:creationId xmlns:a16="http://schemas.microsoft.com/office/drawing/2014/main" id="{211C0434-7A0B-2C81-2759-AE218BE6B678}"/>
              </a:ext>
            </a:extLst>
          </p:cNvPr>
          <p:cNvSpPr/>
          <p:nvPr/>
        </p:nvSpPr>
        <p:spPr>
          <a:xfrm>
            <a:off x="8561251" y="4217753"/>
            <a:ext cx="1084703" cy="1055080"/>
          </a:xfrm>
          <a:prstGeom prst="ellipse">
            <a:avLst/>
          </a:prstGeom>
          <a:gradFill>
            <a:gsLst>
              <a:gs pos="0">
                <a:schemeClr val="accent4">
                  <a:lumMod val="0"/>
                  <a:lumOff val="100000"/>
                </a:schemeClr>
              </a:gs>
              <a:gs pos="35000">
                <a:schemeClr val="accent4">
                  <a:lumMod val="0"/>
                  <a:lumOff val="100000"/>
                </a:schemeClr>
              </a:gs>
              <a:gs pos="100000">
                <a:schemeClr val="bg1">
                  <a:lumMod val="75000"/>
                </a:schemeClr>
              </a:gs>
            </a:gsLst>
            <a:path path="circle">
              <a:fillToRect l="50000" t="-80000" r="50000" b="180000"/>
            </a:path>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2" name="TextBox 31">
            <a:extLst>
              <a:ext uri="{FF2B5EF4-FFF2-40B4-BE49-F238E27FC236}">
                <a16:creationId xmlns:a16="http://schemas.microsoft.com/office/drawing/2014/main" id="{6C19510B-5FD8-4204-25DE-F39D354F5B6B}"/>
              </a:ext>
            </a:extLst>
          </p:cNvPr>
          <p:cNvSpPr txBox="1"/>
          <p:nvPr/>
        </p:nvSpPr>
        <p:spPr>
          <a:xfrm>
            <a:off x="8520441" y="4433884"/>
            <a:ext cx="1131403"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Directorate Support</a:t>
            </a:r>
          </a:p>
        </p:txBody>
      </p:sp>
      <p:pic>
        <p:nvPicPr>
          <p:cNvPr id="33" name="Picture 32">
            <a:extLst>
              <a:ext uri="{FF2B5EF4-FFF2-40B4-BE49-F238E27FC236}">
                <a16:creationId xmlns:a16="http://schemas.microsoft.com/office/drawing/2014/main" id="{0ECD6A9C-2256-1F23-74EE-E7CDB8825A1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210103" y="6323320"/>
            <a:ext cx="2952837" cy="165914"/>
          </a:xfrm>
          <a:prstGeom prst="rect">
            <a:avLst/>
          </a:prstGeom>
        </p:spPr>
      </p:pic>
      <p:pic>
        <p:nvPicPr>
          <p:cNvPr id="34" name="Picture 33">
            <a:extLst>
              <a:ext uri="{FF2B5EF4-FFF2-40B4-BE49-F238E27FC236}">
                <a16:creationId xmlns:a16="http://schemas.microsoft.com/office/drawing/2014/main" id="{6853CDC3-4957-11F8-07C4-D0BF2B687DF5}"/>
              </a:ext>
            </a:extLst>
          </p:cNvPr>
          <p:cNvPicPr>
            <a:picLocks noChangeAspect="1"/>
          </p:cNvPicPr>
          <p:nvPr/>
        </p:nvPicPr>
        <p:blipFill>
          <a:blip r:embed="rId15" cstate="screen">
            <a:extLst>
              <a:ext uri="{BEBA8EAE-BF5A-486C-A8C5-ECC9F3942E4B}">
                <a14:imgProps xmlns:a14="http://schemas.microsoft.com/office/drawing/2010/main">
                  <a14:imgLayer r:embed="rId16">
                    <a14:imgEffect>
                      <a14:backgroundRemoval t="9353" b="99520" l="1872" r="100000"/>
                    </a14:imgEffect>
                  </a14:imgLayer>
                </a14:imgProps>
              </a:ext>
              <a:ext uri="{28A0092B-C50C-407E-A947-70E740481C1C}">
                <a14:useLocalDpi xmlns:a14="http://schemas.microsoft.com/office/drawing/2010/main"/>
              </a:ext>
            </a:extLst>
          </a:blip>
          <a:stretch>
            <a:fillRect/>
          </a:stretch>
        </p:blipFill>
        <p:spPr>
          <a:xfrm>
            <a:off x="11272508" y="1010662"/>
            <a:ext cx="893382" cy="996097"/>
          </a:xfrm>
          <a:prstGeom prst="rect">
            <a:avLst/>
          </a:prstGeom>
        </p:spPr>
      </p:pic>
      <p:sp>
        <p:nvSpPr>
          <p:cNvPr id="35" name="Slide Number Placeholder 234">
            <a:extLst>
              <a:ext uri="{FF2B5EF4-FFF2-40B4-BE49-F238E27FC236}">
                <a16:creationId xmlns:a16="http://schemas.microsoft.com/office/drawing/2014/main" id="{D77AD9E9-A1BD-B512-7196-3A9C94019EDE}"/>
              </a:ext>
            </a:extLst>
          </p:cNvPr>
          <p:cNvSpPr txBox="1">
            <a:spLocks/>
          </p:cNvSpPr>
          <p:nvPr/>
        </p:nvSpPr>
        <p:spPr>
          <a:xfrm>
            <a:off x="8610600" y="6262228"/>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0DBAE196-08BD-402B-803C-515193B8D36F}"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6" name="Oval 35">
            <a:extLst>
              <a:ext uri="{FF2B5EF4-FFF2-40B4-BE49-F238E27FC236}">
                <a16:creationId xmlns:a16="http://schemas.microsoft.com/office/drawing/2014/main" id="{A7F35B05-A5E0-268D-D55A-D338BDF9D0D4}"/>
              </a:ext>
            </a:extLst>
          </p:cNvPr>
          <p:cNvSpPr/>
          <p:nvPr/>
        </p:nvSpPr>
        <p:spPr>
          <a:xfrm>
            <a:off x="4780728" y="4112513"/>
            <a:ext cx="680446" cy="667901"/>
          </a:xfrm>
          <a:prstGeom prst="ellipse">
            <a:avLst/>
          </a:prstGeom>
          <a:gradFill flip="none" rotWithShape="1">
            <a:gsLst>
              <a:gs pos="0">
                <a:schemeClr val="accent4">
                  <a:lumMod val="0"/>
                  <a:lumOff val="100000"/>
                </a:schemeClr>
              </a:gs>
              <a:gs pos="35000">
                <a:schemeClr val="accent4">
                  <a:lumMod val="0"/>
                  <a:lumOff val="100000"/>
                </a:schemeClr>
              </a:gs>
              <a:gs pos="100000">
                <a:schemeClr val="accent2">
                  <a:lumMod val="75000"/>
                </a:schemeClr>
              </a:gs>
            </a:gsLst>
            <a:path path="circle">
              <a:fillToRect l="50000" t="-80000" r="50000" b="18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620E718D-D7E4-E4C9-AA1B-9EB447A419AD}"/>
              </a:ext>
            </a:extLst>
          </p:cNvPr>
          <p:cNvSpPr/>
          <p:nvPr/>
        </p:nvSpPr>
        <p:spPr>
          <a:xfrm>
            <a:off x="4655170" y="4179969"/>
            <a:ext cx="969222" cy="5078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N97B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lumMod val="65000"/>
                    <a:lumOff val="35000"/>
                  </a:srgbClr>
                </a:solidFill>
                <a:effectLst>
                  <a:outerShdw blurRad="38100" dist="38100" dir="2700000" algn="tl">
                    <a:srgbClr val="000000">
                      <a:alpha val="43137"/>
                    </a:srgbClr>
                  </a:outerShdw>
                </a:effectLst>
                <a:uLnTx/>
                <a:uFillTx/>
                <a:latin typeface="Arial"/>
                <a:ea typeface="+mn-ea"/>
                <a:cs typeface="+mn-cs"/>
              </a:rPr>
              <a:t>Special Emphasis</a:t>
            </a:r>
          </a:p>
        </p:txBody>
      </p:sp>
      <p:pic>
        <p:nvPicPr>
          <p:cNvPr id="38" name="Picture 37">
            <a:extLst>
              <a:ext uri="{FF2B5EF4-FFF2-40B4-BE49-F238E27FC236}">
                <a16:creationId xmlns:a16="http://schemas.microsoft.com/office/drawing/2014/main" id="{262E2C64-5C1A-64D5-5B70-D6C79E7E46C0}"/>
              </a:ext>
            </a:extLst>
          </p:cNvPr>
          <p:cNvPicPr>
            <a:picLocks noChangeAspect="1"/>
          </p:cNvPicPr>
          <p:nvPr/>
        </p:nvPicPr>
        <p:blipFill>
          <a:blip r:embed="rId17"/>
          <a:stretch>
            <a:fillRect/>
          </a:stretch>
        </p:blipFill>
        <p:spPr>
          <a:xfrm>
            <a:off x="2396693" y="6331076"/>
            <a:ext cx="2543175" cy="173296"/>
          </a:xfrm>
          <a:prstGeom prst="rect">
            <a:avLst/>
          </a:prstGeom>
        </p:spPr>
      </p:pic>
      <p:sp>
        <p:nvSpPr>
          <p:cNvPr id="39" name="Curved Up Arrow 18">
            <a:extLst>
              <a:ext uri="{FF2B5EF4-FFF2-40B4-BE49-F238E27FC236}">
                <a16:creationId xmlns:a16="http://schemas.microsoft.com/office/drawing/2014/main" id="{0C95F9B0-F795-FED6-269A-C0EBF9C2927B}"/>
              </a:ext>
            </a:extLst>
          </p:cNvPr>
          <p:cNvSpPr/>
          <p:nvPr/>
        </p:nvSpPr>
        <p:spPr>
          <a:xfrm>
            <a:off x="2420913" y="5386501"/>
            <a:ext cx="7877174" cy="765937"/>
          </a:xfrm>
          <a:prstGeom prst="curvedUpArrow">
            <a:avLst>
              <a:gd name="adj1" fmla="val 63345"/>
              <a:gd name="adj2" fmla="val 136582"/>
              <a:gd name="adj3" fmla="val 25000"/>
            </a:avLst>
          </a:prstGeom>
          <a:gradFill>
            <a:gsLst>
              <a:gs pos="20000">
                <a:srgbClr val="12284B"/>
              </a:gs>
              <a:gs pos="55000">
                <a:srgbClr val="5C94C0"/>
              </a:gs>
              <a:gs pos="99000">
                <a:srgbClr val="5C94C0"/>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7888E0A4-E9EA-877A-23FA-1F1623761ACE}"/>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21</a:t>
            </a:fld>
            <a:endParaRPr lang="en-US" dirty="0"/>
          </a:p>
        </p:txBody>
      </p:sp>
    </p:spTree>
    <p:extLst>
      <p:ext uri="{BB962C8B-B14F-4D97-AF65-F5344CB8AC3E}">
        <p14:creationId xmlns:p14="http://schemas.microsoft.com/office/powerpoint/2010/main" val="2056057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73AB5-552F-31ED-5C0A-A62A1C64E9B9}"/>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C0147CBF-9299-3D2E-E1F5-A9BEF4938A2C}"/>
              </a:ext>
            </a:extLst>
          </p:cNvPr>
          <p:cNvPicPr>
            <a:picLocks noChangeAspect="1"/>
          </p:cNvPicPr>
          <p:nvPr/>
        </p:nvPicPr>
        <p:blipFill>
          <a:blip r:embed="rId2"/>
          <a:stretch>
            <a:fillRect/>
          </a:stretch>
        </p:blipFill>
        <p:spPr>
          <a:xfrm>
            <a:off x="10072351" y="1328556"/>
            <a:ext cx="1735104" cy="1701198"/>
          </a:xfrm>
          <a:prstGeom prst="rect">
            <a:avLst/>
          </a:prstGeom>
        </p:spPr>
      </p:pic>
      <p:sp>
        <p:nvSpPr>
          <p:cNvPr id="2" name="Title 1">
            <a:extLst>
              <a:ext uri="{FF2B5EF4-FFF2-40B4-BE49-F238E27FC236}">
                <a16:creationId xmlns:a16="http://schemas.microsoft.com/office/drawing/2014/main" id="{AC9FDF18-BFD2-D66E-496F-EB2D58864BE9}"/>
              </a:ext>
            </a:extLst>
          </p:cNvPr>
          <p:cNvSpPr>
            <a:spLocks noGrp="1"/>
          </p:cNvSpPr>
          <p:nvPr>
            <p:ph type="title"/>
          </p:nvPr>
        </p:nvSpPr>
        <p:spPr>
          <a:xfrm>
            <a:off x="2514600" y="640080"/>
            <a:ext cx="7893595" cy="369332"/>
          </a:xfrm>
        </p:spPr>
        <p:txBody>
          <a:bodyPr/>
          <a:lstStyle/>
          <a:p>
            <a:r>
              <a:rPr lang="en-US" sz="2800" dirty="0">
                <a:latin typeface="Aptos ExtraBold"/>
                <a:cs typeface="Arial Bold"/>
              </a:rPr>
              <a:t>Level I / Navy Special Emphasis Programs (NSEP)</a:t>
            </a:r>
            <a:endParaRPr lang="en-US" sz="2800" dirty="0"/>
          </a:p>
        </p:txBody>
      </p:sp>
      <p:sp>
        <p:nvSpPr>
          <p:cNvPr id="4" name="TextBox 3">
            <a:extLst>
              <a:ext uri="{FF2B5EF4-FFF2-40B4-BE49-F238E27FC236}">
                <a16:creationId xmlns:a16="http://schemas.microsoft.com/office/drawing/2014/main" id="{0419C113-80BB-EDE6-3045-495DF9197B0E}"/>
              </a:ext>
            </a:extLst>
          </p:cNvPr>
          <p:cNvSpPr txBox="1"/>
          <p:nvPr/>
        </p:nvSpPr>
        <p:spPr>
          <a:xfrm>
            <a:off x="7496175" y="5544719"/>
            <a:ext cx="38671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ptos ExtraBold" panose="020B0004020202020204" pitchFamily="34" charset="0"/>
                <a:ea typeface="+mn-ea"/>
                <a:cs typeface="+mn-cs"/>
              </a:rPr>
              <a:t>Insert photo or graphic here</a:t>
            </a:r>
          </a:p>
        </p:txBody>
      </p:sp>
      <p:sp>
        <p:nvSpPr>
          <p:cNvPr id="5" name="Content Placeholder 2">
            <a:extLst>
              <a:ext uri="{FF2B5EF4-FFF2-40B4-BE49-F238E27FC236}">
                <a16:creationId xmlns:a16="http://schemas.microsoft.com/office/drawing/2014/main" id="{A773A87F-07EC-8F1D-7C9C-5F2F1EA6677B}"/>
              </a:ext>
            </a:extLst>
          </p:cNvPr>
          <p:cNvSpPr txBox="1">
            <a:spLocks/>
          </p:cNvSpPr>
          <p:nvPr/>
        </p:nvSpPr>
        <p:spPr>
          <a:xfrm>
            <a:off x="475779" y="1463362"/>
            <a:ext cx="9596572" cy="1566392"/>
          </a:xfrm>
          <a:prstGeom prst="rect">
            <a:avLst/>
          </a:prstGeom>
        </p:spPr>
        <p:txBody>
          <a:bodyPr vert="horz" lIns="0" tIns="0" rIns="0" bIns="45720" rtlCol="0" anchor="t">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Level I / SUBSAFE</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Calibri"/>
                <a:cs typeface="Arial"/>
              </a:rPr>
              <a:t>Primary Purpose to designate </a:t>
            </a: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components that require a high level of confidence in their material properties. This means the material's chemical composition and mechanical characteristics must meet strict specifications to ensure they can withstand the pressures and conditions they'll encounter. </a:t>
            </a:r>
            <a:endParaRPr kumimoji="0" lang="en-US" sz="1200" b="1" i="0" u="none" strike="noStrike" kern="1200" cap="none" spc="0" normalizeH="0" baseline="0" noProof="0" dirty="0">
              <a:ln>
                <a:noFill/>
              </a:ln>
              <a:solidFill>
                <a:srgbClr val="000000"/>
              </a:solidFill>
              <a:effectLst/>
              <a:uLnTx/>
              <a:uFillTx/>
              <a:latin typeface="Aptos" panose="020B0004020202020204" pitchFamily="34" charset="0"/>
              <a:ea typeface="Calibri"/>
              <a:cs typeface="Arial"/>
            </a:endParaRP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Level I / SUBSAFE certification is crucial for ensuring the safety of submarines and their crews. It provides </a:t>
            </a:r>
            <a:r>
              <a:rPr kumimoji="0" lang="en-US" sz="1200" b="0" i="1" u="none" strike="noStrike" kern="1200" cap="none" spc="0" normalizeH="0" baseline="0" noProof="0" dirty="0">
                <a:ln>
                  <a:noFill/>
                </a:ln>
                <a:solidFill>
                  <a:srgbClr val="000000"/>
                </a:solidFill>
                <a:effectLst/>
                <a:uLnTx/>
                <a:uFillTx/>
                <a:latin typeface="Aptos" panose="020B0004020202020204" pitchFamily="34" charset="0"/>
                <a:ea typeface="+mn-lt"/>
                <a:cs typeface="Arial"/>
              </a:rPr>
              <a:t>maximum reasonable assurance </a:t>
            </a: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that hull integrity is maintained to preclude flooding and that the submarine can recover from a flooding casualty.</a:t>
            </a:r>
          </a:p>
          <a:p>
            <a:pPr marL="400050" marR="0" lvl="1" indent="-174625" algn="l" defTabSz="914400" rtl="0" eaLnBrk="1" fontAlgn="auto" latinLnBrk="0" hangingPunct="1">
              <a:lnSpc>
                <a:spcPct val="90000"/>
              </a:lnSpc>
              <a:spcBef>
                <a:spcPts val="500"/>
              </a:spcBef>
              <a:spcAft>
                <a:spcPts val="0"/>
              </a:spcAft>
              <a:buClr>
                <a:srgbClr val="002060"/>
              </a:buClr>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a:endParaRPr>
          </a:p>
          <a:p>
            <a:pPr marL="574675" marR="0" lvl="2" indent="-114300" algn="l" defTabSz="914400" rtl="0" eaLnBrk="1" fontAlgn="auto" latinLnBrk="0" hangingPunct="1">
              <a:lnSpc>
                <a:spcPct val="90000"/>
              </a:lnSpc>
              <a:spcBef>
                <a:spcPts val="500"/>
              </a:spcBef>
              <a:spcAft>
                <a:spcPts val="0"/>
              </a:spcAft>
              <a:buClr>
                <a:srgbClr val="002A7E"/>
              </a:buClr>
              <a:buSzTx/>
              <a:buFont typeface="Wingdings" panose="05000000000000000000" pitchFamily="2" charset="2"/>
              <a:buChar char="§"/>
              <a:tabLst/>
              <a:defRPr/>
            </a:pPr>
            <a:endParaRPr kumimoji="0" lang="en-US" sz="1050" b="0" i="0" u="none" strike="noStrike" kern="1200" cap="none" spc="0" normalizeH="0" baseline="0" noProof="0" dirty="0">
              <a:ln>
                <a:noFill/>
              </a:ln>
              <a:solidFill>
                <a:srgbClr val="000000"/>
              </a:solidFill>
              <a:effectLst/>
              <a:uLnTx/>
              <a:uFillTx/>
              <a:latin typeface="Aptos" panose="020B0004020202020204" pitchFamily="34" charset="0"/>
              <a:ea typeface="+mn-ea"/>
              <a:cs typeface="Arial"/>
            </a:endParaRPr>
          </a:p>
          <a:p>
            <a:pPr marL="574675" marR="0" lvl="2" indent="-114300" algn="l" defTabSz="914400" rtl="0" eaLnBrk="1" fontAlgn="auto" latinLnBrk="0" hangingPunct="1">
              <a:lnSpc>
                <a:spcPct val="90000"/>
              </a:lnSpc>
              <a:spcBef>
                <a:spcPts val="500"/>
              </a:spcBef>
              <a:spcAft>
                <a:spcPts val="0"/>
              </a:spcAft>
              <a:buClr>
                <a:srgbClr val="002A7E"/>
              </a:buClr>
              <a:buSzTx/>
              <a:buFont typeface="Wingdings" panose="05000000000000000000" pitchFamily="2" charset="2"/>
              <a:buChar char="§"/>
              <a:tabLst/>
              <a:defRPr/>
            </a:pPr>
            <a:endParaRPr kumimoji="0" lang="en-US" sz="1050" b="0" i="0" u="none" strike="noStrike" kern="1200" cap="none" spc="0" normalizeH="0" baseline="0" noProof="0" dirty="0">
              <a:ln>
                <a:noFill/>
              </a:ln>
              <a:solidFill>
                <a:srgbClr val="000000"/>
              </a:solidFill>
              <a:effectLst/>
              <a:uLnTx/>
              <a:uFillTx/>
              <a:latin typeface="Aptos" panose="020B0004020202020204" pitchFamily="34" charset="0"/>
              <a:ea typeface="+mn-ea"/>
              <a:cs typeface="Arial"/>
            </a:endParaRP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a:endParaRPr>
          </a:p>
        </p:txBody>
      </p:sp>
      <p:sp>
        <p:nvSpPr>
          <p:cNvPr id="9" name="Content Placeholder 2">
            <a:extLst>
              <a:ext uri="{FF2B5EF4-FFF2-40B4-BE49-F238E27FC236}">
                <a16:creationId xmlns:a16="http://schemas.microsoft.com/office/drawing/2014/main" id="{9F5EEAEF-A425-2680-3921-4CB8CCE2F978}"/>
              </a:ext>
            </a:extLst>
          </p:cNvPr>
          <p:cNvSpPr txBox="1">
            <a:spLocks/>
          </p:cNvSpPr>
          <p:nvPr/>
        </p:nvSpPr>
        <p:spPr>
          <a:xfrm>
            <a:off x="3369628" y="2543611"/>
            <a:ext cx="8253093" cy="1912078"/>
          </a:xfrm>
          <a:prstGeom prst="rect">
            <a:avLst/>
          </a:prstGeom>
        </p:spPr>
        <p:txBody>
          <a:bodyPr vert="horz" lIns="0" tIns="0" rIns="0" bIns="45720" rtlCol="0" anchor="t">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endParaRPr kumimoji="0" lang="en-US" sz="18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Fly-By-Wire Ship Control System Program (FBW SCS)</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Primary Purpose is to provide maximum reasonable assurance that the FBW SCS will not cause a casualty or prevent ship recovery from flooding or control surface jam casualty.</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System-based safety program that incorporates the use of computers, electronics and software technology to control steering, diving, and hovering and depth control systems. </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FBW Submarine Flight Critical Components (SFCC) are safety critical electronic components within the FBW SCS Certification Boundary that process safety critical functions and/or data elements which affect a submarine’s ability to submerge, surface or maneuver with in the Submerged Operating Envelope. </a:t>
            </a:r>
          </a:p>
          <a:p>
            <a:pPr marL="400050" marR="0" lvl="1" indent="-174625" algn="l" defTabSz="914400" rtl="0" eaLnBrk="1" fontAlgn="auto" latinLnBrk="0" hangingPunct="1">
              <a:lnSpc>
                <a:spcPct val="90000"/>
              </a:lnSpc>
              <a:spcBef>
                <a:spcPts val="500"/>
              </a:spcBef>
              <a:spcAft>
                <a:spcPts val="0"/>
              </a:spcAft>
              <a:buClr>
                <a:srgbClr val="002060"/>
              </a:buClr>
              <a:buSzTx/>
              <a:buFont typeface="Arial" panose="05000000000000000000" pitchFamily="2" charset="2"/>
              <a:buChar char="‒"/>
              <a:tabLst/>
              <a:defRPr/>
            </a:pPr>
            <a:endParaRPr kumimoji="0" lang="en-US" sz="12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endParaRP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endParaRPr>
          </a:p>
        </p:txBody>
      </p:sp>
      <p:sp>
        <p:nvSpPr>
          <p:cNvPr id="10" name="Content Placeholder 2">
            <a:extLst>
              <a:ext uri="{FF2B5EF4-FFF2-40B4-BE49-F238E27FC236}">
                <a16:creationId xmlns:a16="http://schemas.microsoft.com/office/drawing/2014/main" id="{98BE6900-4424-5D20-C2F8-01EC98C16079}"/>
              </a:ext>
            </a:extLst>
          </p:cNvPr>
          <p:cNvSpPr txBox="1">
            <a:spLocks/>
          </p:cNvSpPr>
          <p:nvPr/>
        </p:nvSpPr>
        <p:spPr>
          <a:xfrm>
            <a:off x="475779" y="4373800"/>
            <a:ext cx="9112962" cy="1718895"/>
          </a:xfrm>
          <a:prstGeom prst="rect">
            <a:avLst/>
          </a:prstGeom>
        </p:spPr>
        <p:txBody>
          <a:bodyPr vert="horz" lIns="0" tIns="0" rIns="0" bIns="45720" rtlCol="0" anchor="t">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endParaRPr kumimoji="0" lang="en-US" sz="1800" b="1"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Deep Submergence Systems – Scope of Certification (DSS-SOC)</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Primary purpose is to ensure the safety and operational readiness of manned deep submergence systems through rigorous design, construction, testing, and operational procedures.  It provides </a:t>
            </a:r>
            <a:r>
              <a:rPr kumimoji="0" lang="en-US" sz="1200" b="0" i="1" u="none" strike="noStrike" kern="1200" cap="none" spc="0" normalizeH="0" baseline="0" noProof="0" dirty="0">
                <a:ln>
                  <a:noFill/>
                </a:ln>
                <a:solidFill>
                  <a:srgbClr val="000000"/>
                </a:solidFill>
                <a:effectLst/>
                <a:uLnTx/>
                <a:uFillTx/>
                <a:latin typeface="Aptos" panose="020B0004020202020204" pitchFamily="34" charset="0"/>
                <a:ea typeface="+mn-lt"/>
                <a:cs typeface="Arial"/>
              </a:rPr>
              <a:t>maximum reasonable assurance </a:t>
            </a: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that a material or procedural failure that imperils the operators or occupants will not occur.</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Material supports a small fleet of DSS-SOC certified submarines supporting Dry Deck Shelter (DDS) and Seal Delivery Vehicle (SDV) operations</a:t>
            </a:r>
          </a:p>
          <a:p>
            <a:pPr marL="400050" marR="0" lvl="1" indent="-174625" algn="l" defTabSz="914400" rtl="0" eaLnBrk="1" fontAlgn="auto" latinLnBrk="0" hangingPunct="1">
              <a:lnSpc>
                <a:spcPct val="90000"/>
              </a:lnSpc>
              <a:spcBef>
                <a:spcPts val="500"/>
              </a:spcBef>
              <a:spcAft>
                <a:spcPts val="0"/>
              </a:spcAft>
              <a:buClr>
                <a:srgbClr val="002060"/>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lt"/>
                <a:cs typeface="Arial"/>
              </a:rPr>
              <a:t>Legacy DDS in process of being redesigned and MK11 Seal Delivery Vehicle is currently replacing MK8 SDVs as they decommission</a:t>
            </a: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200" b="1" i="0" u="none" strike="noStrike" kern="1200" cap="none" spc="0" normalizeH="0" baseline="0" noProof="0" dirty="0">
              <a:ln>
                <a:noFill/>
              </a:ln>
              <a:solidFill>
                <a:prstClr val="black"/>
              </a:solidFill>
              <a:effectLst/>
              <a:uLnTx/>
              <a:uFillTx/>
              <a:latin typeface="Arial"/>
              <a:ea typeface="+mn-ea"/>
              <a:cs typeface="Arial"/>
            </a:endParaRP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800" b="1" i="0" u="none" strike="noStrike" kern="1200" cap="none" spc="0" normalizeH="0" baseline="0" noProof="0" dirty="0">
              <a:ln>
                <a:noFill/>
              </a:ln>
              <a:solidFill>
                <a:prstClr val="black"/>
              </a:solidFill>
              <a:effectLst/>
              <a:uLnTx/>
              <a:uFillTx/>
              <a:latin typeface="Arial"/>
              <a:ea typeface="Calibri" panose="020F0502020204030204" pitchFamily="34" charset="0"/>
              <a:cs typeface="Arial"/>
            </a:endParaRP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12" name="Picture 11">
            <a:extLst>
              <a:ext uri="{FF2B5EF4-FFF2-40B4-BE49-F238E27FC236}">
                <a16:creationId xmlns:a16="http://schemas.microsoft.com/office/drawing/2014/main" id="{6E3B7F09-D79A-F88E-FE7F-DF06B24D7043}"/>
              </a:ext>
            </a:extLst>
          </p:cNvPr>
          <p:cNvPicPr>
            <a:picLocks noChangeAspect="1"/>
          </p:cNvPicPr>
          <p:nvPr/>
        </p:nvPicPr>
        <p:blipFill>
          <a:blip r:embed="rId3"/>
          <a:stretch>
            <a:fillRect/>
          </a:stretch>
        </p:blipFill>
        <p:spPr>
          <a:xfrm>
            <a:off x="475779" y="2949768"/>
            <a:ext cx="2753196" cy="1589846"/>
          </a:xfrm>
          <a:prstGeom prst="rect">
            <a:avLst/>
          </a:prstGeom>
        </p:spPr>
      </p:pic>
      <p:pic>
        <p:nvPicPr>
          <p:cNvPr id="13" name="Picture 12">
            <a:extLst>
              <a:ext uri="{FF2B5EF4-FFF2-40B4-BE49-F238E27FC236}">
                <a16:creationId xmlns:a16="http://schemas.microsoft.com/office/drawing/2014/main" id="{065BF700-9076-5737-45B0-204311431807}"/>
              </a:ext>
            </a:extLst>
          </p:cNvPr>
          <p:cNvPicPr>
            <a:picLocks noChangeAspect="1"/>
          </p:cNvPicPr>
          <p:nvPr/>
        </p:nvPicPr>
        <p:blipFill>
          <a:blip r:embed="rId4"/>
          <a:stretch>
            <a:fillRect/>
          </a:stretch>
        </p:blipFill>
        <p:spPr>
          <a:xfrm>
            <a:off x="9588741" y="4539614"/>
            <a:ext cx="2424583" cy="1595759"/>
          </a:xfrm>
          <a:prstGeom prst="rect">
            <a:avLst/>
          </a:prstGeom>
        </p:spPr>
      </p:pic>
      <p:sp>
        <p:nvSpPr>
          <p:cNvPr id="3" name="Slide Number Placeholder 2">
            <a:extLst>
              <a:ext uri="{FF2B5EF4-FFF2-40B4-BE49-F238E27FC236}">
                <a16:creationId xmlns:a16="http://schemas.microsoft.com/office/drawing/2014/main" id="{F3CE476D-4C2C-DF63-D728-837885EE48FC}"/>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22</a:t>
            </a:fld>
            <a:endParaRPr lang="en-US" dirty="0"/>
          </a:p>
        </p:txBody>
      </p:sp>
    </p:spTree>
    <p:extLst>
      <p:ext uri="{BB962C8B-B14F-4D97-AF65-F5344CB8AC3E}">
        <p14:creationId xmlns:p14="http://schemas.microsoft.com/office/powerpoint/2010/main" val="1015958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EC776-8947-06C1-2392-FBF5F24736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E2BDE-8C5E-1524-FD12-A5E346CBFFFC}"/>
              </a:ext>
            </a:extLst>
          </p:cNvPr>
          <p:cNvSpPr>
            <a:spLocks noGrp="1"/>
          </p:cNvSpPr>
          <p:nvPr>
            <p:ph type="title"/>
          </p:nvPr>
        </p:nvSpPr>
        <p:spPr>
          <a:xfrm>
            <a:off x="2514600" y="640080"/>
            <a:ext cx="7893595" cy="369332"/>
          </a:xfrm>
        </p:spPr>
        <p:txBody>
          <a:bodyPr/>
          <a:lstStyle/>
          <a:p>
            <a:r>
              <a:rPr lang="en-US" sz="2800" dirty="0"/>
              <a:t>Level I Stock Program Material Portfolio</a:t>
            </a:r>
          </a:p>
        </p:txBody>
      </p:sp>
      <p:sp>
        <p:nvSpPr>
          <p:cNvPr id="4" name="TextBox 3">
            <a:extLst>
              <a:ext uri="{FF2B5EF4-FFF2-40B4-BE49-F238E27FC236}">
                <a16:creationId xmlns:a16="http://schemas.microsoft.com/office/drawing/2014/main" id="{E99DC0B0-189E-4464-FFAA-73026A407730}"/>
              </a:ext>
            </a:extLst>
          </p:cNvPr>
          <p:cNvSpPr txBox="1"/>
          <p:nvPr/>
        </p:nvSpPr>
        <p:spPr>
          <a:xfrm>
            <a:off x="7496175" y="5402479"/>
            <a:ext cx="38671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ExtraBold" panose="020B0004020202020204" pitchFamily="34" charset="0"/>
                <a:ea typeface="+mn-ea"/>
                <a:cs typeface="+mn-cs"/>
              </a:rPr>
              <a:t>Insert photo or graphic here</a:t>
            </a:r>
          </a:p>
        </p:txBody>
      </p:sp>
      <p:graphicFrame>
        <p:nvGraphicFramePr>
          <p:cNvPr id="3" name="Chart 2">
            <a:extLst>
              <a:ext uri="{FF2B5EF4-FFF2-40B4-BE49-F238E27FC236}">
                <a16:creationId xmlns:a16="http://schemas.microsoft.com/office/drawing/2014/main" id="{5DB65031-D7BE-4AF9-B6DD-CFA87AFAD0C4}"/>
              </a:ext>
            </a:extLst>
          </p:cNvPr>
          <p:cNvGraphicFramePr>
            <a:graphicFrameLocks/>
          </p:cNvGraphicFramePr>
          <p:nvPr/>
        </p:nvGraphicFramePr>
        <p:xfrm>
          <a:off x="5886667" y="1505684"/>
          <a:ext cx="5985164" cy="4081461"/>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2">
            <a:extLst>
              <a:ext uri="{FF2B5EF4-FFF2-40B4-BE49-F238E27FC236}">
                <a16:creationId xmlns:a16="http://schemas.microsoft.com/office/drawing/2014/main" id="{EAA035A8-DC2B-0C2F-4D7D-3D6618C1732C}"/>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23</a:t>
            </a:fld>
            <a:endParaRPr lang="en-US" dirty="0"/>
          </a:p>
        </p:txBody>
      </p:sp>
      <p:sp>
        <p:nvSpPr>
          <p:cNvPr id="12" name="Content Placeholder 13">
            <a:extLst>
              <a:ext uri="{FF2B5EF4-FFF2-40B4-BE49-F238E27FC236}">
                <a16:creationId xmlns:a16="http://schemas.microsoft.com/office/drawing/2014/main" id="{75C1C65E-78A0-13C4-3BB7-B0AA506BA3B3}"/>
              </a:ext>
            </a:extLst>
          </p:cNvPr>
          <p:cNvSpPr txBox="1">
            <a:spLocks/>
          </p:cNvSpPr>
          <p:nvPr/>
        </p:nvSpPr>
        <p:spPr>
          <a:xfrm>
            <a:off x="990327" y="1505684"/>
            <a:ext cx="6505848" cy="4825146"/>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latin typeface="Aptos" panose="020B0004020202020204" pitchFamily="34" charset="0"/>
              </a:rPr>
              <a:t>Consumable Hardware</a:t>
            </a:r>
          </a:p>
          <a:p>
            <a:pPr lvl="1">
              <a:lnSpc>
                <a:spcPct val="100000"/>
              </a:lnSpc>
              <a:spcBef>
                <a:spcPts val="0"/>
              </a:spcBef>
            </a:pPr>
            <a:r>
              <a:rPr lang="en-US" dirty="0">
                <a:latin typeface="Aptos" panose="020B0004020202020204" pitchFamily="34" charset="0"/>
              </a:rPr>
              <a:t>Fasteners, </a:t>
            </a:r>
            <a:r>
              <a:rPr lang="en-US" dirty="0" err="1">
                <a:latin typeface="Aptos" panose="020B0004020202020204" pitchFamily="34" charset="0"/>
              </a:rPr>
              <a:t>Barstock</a:t>
            </a:r>
            <a:r>
              <a:rPr lang="en-US" dirty="0">
                <a:latin typeface="Aptos" panose="020B0004020202020204" pitchFamily="34" charset="0"/>
              </a:rPr>
              <a:t>, Weld Wires</a:t>
            </a:r>
          </a:p>
          <a:p>
            <a:pPr lvl="1">
              <a:lnSpc>
                <a:spcPct val="100000"/>
              </a:lnSpc>
              <a:spcBef>
                <a:spcPts val="0"/>
              </a:spcBef>
            </a:pPr>
            <a:r>
              <a:rPr lang="en-US" dirty="0">
                <a:latin typeface="Aptos" panose="020B0004020202020204" pitchFamily="34" charset="0"/>
              </a:rPr>
              <a:t>FSCs 5305, 5307, 5310, 9510, 9530, 3439</a:t>
            </a:r>
          </a:p>
          <a:p>
            <a:pPr lvl="1">
              <a:lnSpc>
                <a:spcPct val="100000"/>
              </a:lnSpc>
              <a:spcBef>
                <a:spcPts val="0"/>
              </a:spcBef>
            </a:pPr>
            <a:endParaRPr lang="en-US" dirty="0">
              <a:latin typeface="Aptos" panose="020B0004020202020204" pitchFamily="34" charset="0"/>
            </a:endParaRPr>
          </a:p>
          <a:p>
            <a:pPr>
              <a:lnSpc>
                <a:spcPct val="100000"/>
              </a:lnSpc>
              <a:spcBef>
                <a:spcPts val="0"/>
              </a:spcBef>
            </a:pPr>
            <a:r>
              <a:rPr lang="en-US" dirty="0">
                <a:latin typeface="Aptos" panose="020B0004020202020204" pitchFamily="34" charset="0"/>
              </a:rPr>
              <a:t>Valves and valve components</a:t>
            </a:r>
          </a:p>
          <a:p>
            <a:pPr lvl="1">
              <a:lnSpc>
                <a:spcPct val="100000"/>
              </a:lnSpc>
              <a:spcBef>
                <a:spcPts val="0"/>
              </a:spcBef>
            </a:pPr>
            <a:r>
              <a:rPr lang="en-US" dirty="0">
                <a:latin typeface="Aptos" panose="020B0004020202020204" pitchFamily="34" charset="0"/>
              </a:rPr>
              <a:t>Ball, 525, Standard, Combo Hull &amp; Backup, Part Kits</a:t>
            </a:r>
          </a:p>
          <a:p>
            <a:pPr lvl="1">
              <a:lnSpc>
                <a:spcPct val="100000"/>
              </a:lnSpc>
              <a:spcBef>
                <a:spcPts val="0"/>
              </a:spcBef>
            </a:pPr>
            <a:r>
              <a:rPr lang="en-US" dirty="0">
                <a:latin typeface="Aptos" panose="020B0004020202020204" pitchFamily="34" charset="0"/>
              </a:rPr>
              <a:t>FSCs 4820, 4810</a:t>
            </a:r>
          </a:p>
          <a:p>
            <a:pPr lvl="1">
              <a:lnSpc>
                <a:spcPct val="100000"/>
              </a:lnSpc>
              <a:spcBef>
                <a:spcPts val="0"/>
              </a:spcBef>
            </a:pPr>
            <a:endParaRPr lang="en-US" dirty="0">
              <a:latin typeface="Aptos" panose="020B0004020202020204" pitchFamily="34" charset="0"/>
            </a:endParaRPr>
          </a:p>
          <a:p>
            <a:pPr>
              <a:lnSpc>
                <a:spcPct val="100000"/>
              </a:lnSpc>
              <a:spcBef>
                <a:spcPts val="0"/>
              </a:spcBef>
            </a:pPr>
            <a:r>
              <a:rPr lang="en-US" dirty="0">
                <a:latin typeface="Aptos" panose="020B0004020202020204" pitchFamily="34" charset="0"/>
              </a:rPr>
              <a:t>Fittings</a:t>
            </a:r>
          </a:p>
          <a:p>
            <a:pPr lvl="1">
              <a:lnSpc>
                <a:spcPct val="100000"/>
              </a:lnSpc>
              <a:spcBef>
                <a:spcPts val="0"/>
              </a:spcBef>
            </a:pPr>
            <a:r>
              <a:rPr lang="en-US" dirty="0">
                <a:latin typeface="Aptos" panose="020B0004020202020204" pitchFamily="34" charset="0"/>
              </a:rPr>
              <a:t>Hose, Pipe, Tube</a:t>
            </a:r>
          </a:p>
          <a:p>
            <a:pPr lvl="1">
              <a:lnSpc>
                <a:spcPct val="100000"/>
              </a:lnSpc>
              <a:spcBef>
                <a:spcPts val="0"/>
              </a:spcBef>
            </a:pPr>
            <a:r>
              <a:rPr lang="en-US" dirty="0">
                <a:latin typeface="Aptos" panose="020B0004020202020204" pitchFamily="34" charset="0"/>
              </a:rPr>
              <a:t>FSCs 4710, 4720, 4730</a:t>
            </a:r>
          </a:p>
          <a:p>
            <a:pPr lvl="1">
              <a:lnSpc>
                <a:spcPct val="100000"/>
              </a:lnSpc>
              <a:spcBef>
                <a:spcPts val="0"/>
              </a:spcBef>
            </a:pPr>
            <a:endParaRPr lang="en-US" dirty="0">
              <a:latin typeface="Aptos" panose="020B0004020202020204" pitchFamily="34" charset="0"/>
            </a:endParaRPr>
          </a:p>
          <a:p>
            <a:pPr>
              <a:lnSpc>
                <a:spcPct val="100000"/>
              </a:lnSpc>
              <a:spcBef>
                <a:spcPts val="0"/>
              </a:spcBef>
            </a:pPr>
            <a:r>
              <a:rPr lang="en-US" dirty="0">
                <a:latin typeface="Aptos" panose="020B0004020202020204" pitchFamily="34" charset="0"/>
              </a:rPr>
              <a:t>Hull Penetrators</a:t>
            </a:r>
          </a:p>
          <a:p>
            <a:pPr lvl="1">
              <a:lnSpc>
                <a:spcPct val="100000"/>
              </a:lnSpc>
              <a:spcBef>
                <a:spcPts val="0"/>
              </a:spcBef>
            </a:pPr>
            <a:r>
              <a:rPr lang="en-US" dirty="0">
                <a:latin typeface="Aptos" panose="020B0004020202020204" pitchFamily="34" charset="0"/>
              </a:rPr>
              <a:t>Electrical Hull Fittings, Connectors</a:t>
            </a:r>
          </a:p>
          <a:p>
            <a:pPr lvl="1">
              <a:lnSpc>
                <a:spcPct val="100000"/>
              </a:lnSpc>
              <a:spcBef>
                <a:spcPts val="0"/>
              </a:spcBef>
            </a:pPr>
            <a:r>
              <a:rPr lang="en-US" dirty="0">
                <a:latin typeface="Aptos" panose="020B0004020202020204" pitchFamily="34" charset="0"/>
              </a:rPr>
              <a:t>FSCs 3040, 2040, 4320</a:t>
            </a:r>
          </a:p>
          <a:p>
            <a:pPr lvl="1">
              <a:lnSpc>
                <a:spcPct val="100000"/>
              </a:lnSpc>
              <a:spcBef>
                <a:spcPts val="0"/>
              </a:spcBef>
            </a:pPr>
            <a:endParaRPr lang="en-US" dirty="0">
              <a:latin typeface="Aptos" panose="020B0004020202020204" pitchFamily="34" charset="0"/>
            </a:endParaRPr>
          </a:p>
          <a:p>
            <a:pPr>
              <a:lnSpc>
                <a:spcPct val="100000"/>
              </a:lnSpc>
              <a:spcBef>
                <a:spcPts val="0"/>
              </a:spcBef>
            </a:pPr>
            <a:r>
              <a:rPr lang="en-US" dirty="0">
                <a:latin typeface="Aptos" panose="020B0004020202020204" pitchFamily="34" charset="0"/>
              </a:rPr>
              <a:t>Misc.</a:t>
            </a:r>
          </a:p>
          <a:p>
            <a:pPr>
              <a:lnSpc>
                <a:spcPct val="100000"/>
              </a:lnSpc>
              <a:spcBef>
                <a:spcPts val="0"/>
              </a:spcBef>
            </a:pPr>
            <a:endParaRPr lang="en-US" dirty="0">
              <a:latin typeface="Franklin Gothic Book" panose="020B0503020102020204" pitchFamily="34" charset="0"/>
            </a:endParaRPr>
          </a:p>
        </p:txBody>
      </p:sp>
    </p:spTree>
    <p:extLst>
      <p:ext uri="{BB962C8B-B14F-4D97-AF65-F5344CB8AC3E}">
        <p14:creationId xmlns:p14="http://schemas.microsoft.com/office/powerpoint/2010/main" val="1566809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DBEFF-2B13-5158-0FDE-FB7576D14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7D98A-BD6B-B261-615B-49464812A968}"/>
              </a:ext>
            </a:extLst>
          </p:cNvPr>
          <p:cNvSpPr>
            <a:spLocks noGrp="1"/>
          </p:cNvSpPr>
          <p:nvPr>
            <p:ph type="title"/>
          </p:nvPr>
        </p:nvSpPr>
        <p:spPr>
          <a:xfrm>
            <a:off x="2514600" y="640080"/>
            <a:ext cx="8105775" cy="369332"/>
          </a:xfrm>
        </p:spPr>
        <p:txBody>
          <a:bodyPr/>
          <a:lstStyle/>
          <a:p>
            <a:r>
              <a:rPr lang="en-US" sz="2800" dirty="0"/>
              <a:t>Vendor Qualification for NAVSUP WSS NSEP Contracts</a:t>
            </a:r>
          </a:p>
        </p:txBody>
      </p:sp>
      <p:sp>
        <p:nvSpPr>
          <p:cNvPr id="5" name="Text Placeholder 3">
            <a:extLst>
              <a:ext uri="{FF2B5EF4-FFF2-40B4-BE49-F238E27FC236}">
                <a16:creationId xmlns:a16="http://schemas.microsoft.com/office/drawing/2014/main" id="{E7E37ECA-23FC-6FB4-04A7-36F50EF23BF3}"/>
              </a:ext>
            </a:extLst>
          </p:cNvPr>
          <p:cNvSpPr txBox="1">
            <a:spLocks/>
          </p:cNvSpPr>
          <p:nvPr/>
        </p:nvSpPr>
        <p:spPr>
          <a:xfrm>
            <a:off x="311257" y="1519238"/>
            <a:ext cx="5158316" cy="995360"/>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How to get started…</a:t>
            </a:r>
          </a:p>
          <a:p>
            <a:pPr marL="0" marR="0" lvl="0" indent="0" algn="r"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…submit </a:t>
            </a:r>
            <a:r>
              <a:rPr kumimoji="0" lang="en-US" sz="2400" b="1" i="0" u="sng"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complete</a:t>
            </a:r>
            <a:r>
              <a:rPr kumimoji="0" lang="en-US" sz="2400" b="1"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 </a:t>
            </a: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quote.</a:t>
            </a:r>
            <a:endParaRPr kumimoji="0" lang="en-US" sz="2400" b="0" i="0" u="none" strike="noStrike" kern="1200" cap="none" spc="0" normalizeH="0" baseline="0" noProof="0" dirty="0">
              <a:ln>
                <a:noFill/>
              </a:ln>
              <a:solidFill>
                <a:srgbClr val="000000">
                  <a:lumMod val="50000"/>
                  <a:lumOff val="50000"/>
                </a:srgbClr>
              </a:solidFill>
              <a:effectLst/>
              <a:uLnTx/>
              <a:uFillTx/>
              <a:latin typeface="Franklin Gothic Demi" panose="020B0703020102020204" pitchFamily="34" charset="0"/>
              <a:ea typeface="+mn-ea"/>
              <a:cs typeface="+mn-cs"/>
            </a:endParaRP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48191965-4B47-E07E-1D63-954F8D394C93}"/>
              </a:ext>
            </a:extLst>
          </p:cNvPr>
          <p:cNvSpPr txBox="1"/>
          <p:nvPr/>
        </p:nvSpPr>
        <p:spPr>
          <a:xfrm>
            <a:off x="7496175" y="5402479"/>
            <a:ext cx="38671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ExtraBold" panose="020B0004020202020204" pitchFamily="34" charset="0"/>
                <a:ea typeface="+mn-ea"/>
                <a:cs typeface="+mn-cs"/>
              </a:rPr>
              <a:t>Insert photo or graphic here</a:t>
            </a:r>
          </a:p>
        </p:txBody>
      </p:sp>
      <p:pic>
        <p:nvPicPr>
          <p:cNvPr id="9" name="Picture 8">
            <a:extLst>
              <a:ext uri="{FF2B5EF4-FFF2-40B4-BE49-F238E27FC236}">
                <a16:creationId xmlns:a16="http://schemas.microsoft.com/office/drawing/2014/main" id="{75F92201-1EB3-41BE-5733-607AA5624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4343" y="1519238"/>
            <a:ext cx="5486400" cy="4096512"/>
          </a:xfrm>
          <a:prstGeom prst="rect">
            <a:avLst/>
          </a:prstGeom>
        </p:spPr>
      </p:pic>
      <p:graphicFrame>
        <p:nvGraphicFramePr>
          <p:cNvPr id="8" name="Object 7">
            <a:extLst>
              <a:ext uri="{FF2B5EF4-FFF2-40B4-BE49-F238E27FC236}">
                <a16:creationId xmlns:a16="http://schemas.microsoft.com/office/drawing/2014/main" id="{0C265297-87C1-6E4F-075F-7FF8E0D6826A}"/>
              </a:ext>
            </a:extLst>
          </p:cNvPr>
          <p:cNvGraphicFramePr>
            <a:graphicFrameLocks noChangeAspect="1"/>
          </p:cNvGraphicFramePr>
          <p:nvPr>
            <p:extLst>
              <p:ext uri="{D42A27DB-BD31-4B8C-83A1-F6EECF244321}">
                <p14:modId xmlns:p14="http://schemas.microsoft.com/office/powerpoint/2010/main" val="3478266713"/>
              </p:ext>
            </p:extLst>
          </p:nvPr>
        </p:nvGraphicFramePr>
        <p:xfrm>
          <a:off x="5325855" y="2975752"/>
          <a:ext cx="914400" cy="1183484"/>
        </p:xfrm>
        <a:graphic>
          <a:graphicData uri="http://schemas.openxmlformats.org/presentationml/2006/ole">
            <mc:AlternateContent xmlns:mc="http://schemas.openxmlformats.org/markup-compatibility/2006">
              <mc:Choice xmlns:v="urn:schemas-microsoft-com:vml" Requires="v">
                <p:oleObj name="Acrobat Document" r:id="rId3" imgW="5829058" imgH="7543555" progId="Acrobat.Document.DC">
                  <p:embed/>
                </p:oleObj>
              </mc:Choice>
              <mc:Fallback>
                <p:oleObj name="Acrobat Document" r:id="rId3" imgW="5829058" imgH="7543555" progId="Acrobat.Document.DC">
                  <p:embed/>
                  <p:pic>
                    <p:nvPicPr>
                      <p:cNvPr id="8" name="Object 7">
                        <a:extLst>
                          <a:ext uri="{FF2B5EF4-FFF2-40B4-BE49-F238E27FC236}">
                            <a16:creationId xmlns:a16="http://schemas.microsoft.com/office/drawing/2014/main" id="{0C265297-87C1-6E4F-075F-7FF8E0D6826A}"/>
                          </a:ext>
                        </a:extLst>
                      </p:cNvPr>
                      <p:cNvPicPr/>
                      <p:nvPr/>
                    </p:nvPicPr>
                    <p:blipFill>
                      <a:blip r:embed="rId4"/>
                      <a:stretch>
                        <a:fillRect/>
                      </a:stretch>
                    </p:blipFill>
                    <p:spPr>
                      <a:xfrm>
                        <a:off x="5325855" y="2975752"/>
                        <a:ext cx="914400" cy="1183484"/>
                      </a:xfrm>
                      <a:prstGeom prst="rect">
                        <a:avLst/>
                      </a:prstGeom>
                      <a:ln>
                        <a:solidFill>
                          <a:srgbClr val="C00000"/>
                        </a:solidFill>
                      </a:ln>
                    </p:spPr>
                  </p:pic>
                </p:oleObj>
              </mc:Fallback>
            </mc:AlternateContent>
          </a:graphicData>
        </a:graphic>
      </p:graphicFrame>
      <p:sp>
        <p:nvSpPr>
          <p:cNvPr id="10" name="Content Placeholder 5">
            <a:extLst>
              <a:ext uri="{FF2B5EF4-FFF2-40B4-BE49-F238E27FC236}">
                <a16:creationId xmlns:a16="http://schemas.microsoft.com/office/drawing/2014/main" id="{63970F91-433F-CC37-F85D-3CD658C9900E}"/>
              </a:ext>
            </a:extLst>
          </p:cNvPr>
          <p:cNvSpPr txBox="1">
            <a:spLocks/>
          </p:cNvSpPr>
          <p:nvPr/>
        </p:nvSpPr>
        <p:spPr>
          <a:xfrm>
            <a:off x="269461" y="5985772"/>
            <a:ext cx="11027189" cy="457200"/>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16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NAVSUP WSS is qualified to perform procurement of new, repaired, and refurbished stock system assets under the technical oversight of NAVSEALOGCEN. (NAVSEA Notice 5000)</a:t>
            </a:r>
          </a:p>
        </p:txBody>
      </p:sp>
      <p:sp>
        <p:nvSpPr>
          <p:cNvPr id="6" name="Slide Number Placeholder 2">
            <a:extLst>
              <a:ext uri="{FF2B5EF4-FFF2-40B4-BE49-F238E27FC236}">
                <a16:creationId xmlns:a16="http://schemas.microsoft.com/office/drawing/2014/main" id="{8FB853A8-6F28-65CD-D91E-C650F5DD9112}"/>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24</a:t>
            </a:fld>
            <a:endParaRPr lang="en-US" dirty="0"/>
          </a:p>
        </p:txBody>
      </p:sp>
      <p:sp>
        <p:nvSpPr>
          <p:cNvPr id="13" name="Content Placeholder 13">
            <a:extLst>
              <a:ext uri="{FF2B5EF4-FFF2-40B4-BE49-F238E27FC236}">
                <a16:creationId xmlns:a16="http://schemas.microsoft.com/office/drawing/2014/main" id="{0DD3F41A-F4EC-A106-077F-311BDC47E956}"/>
              </a:ext>
            </a:extLst>
          </p:cNvPr>
          <p:cNvSpPr txBox="1">
            <a:spLocks/>
          </p:cNvSpPr>
          <p:nvPr/>
        </p:nvSpPr>
        <p:spPr>
          <a:xfrm>
            <a:off x="527942" y="2522028"/>
            <a:ext cx="6505848" cy="3101152"/>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latin typeface="Aptos" panose="020B0004020202020204" pitchFamily="34" charset="0"/>
              </a:rPr>
              <a:t>Read solicitation carefully</a:t>
            </a:r>
          </a:p>
          <a:p>
            <a:pPr lvl="1">
              <a:lnSpc>
                <a:spcPct val="100000"/>
              </a:lnSpc>
              <a:spcBef>
                <a:spcPts val="0"/>
              </a:spcBef>
            </a:pPr>
            <a:r>
              <a:rPr lang="en-US" dirty="0">
                <a:latin typeface="Aptos" panose="020B0004020202020204" pitchFamily="34" charset="0"/>
              </a:rPr>
              <a:t>Inspection &amp; Test Plan</a:t>
            </a:r>
          </a:p>
          <a:p>
            <a:pPr lvl="1">
              <a:lnSpc>
                <a:spcPct val="100000"/>
              </a:lnSpc>
              <a:spcBef>
                <a:spcPts val="0"/>
              </a:spcBef>
            </a:pPr>
            <a:r>
              <a:rPr lang="en-US" dirty="0">
                <a:latin typeface="Aptos" panose="020B0004020202020204" pitchFamily="34" charset="0"/>
              </a:rPr>
              <a:t>Inspection System Procedures</a:t>
            </a:r>
          </a:p>
          <a:p>
            <a:pPr lvl="1">
              <a:lnSpc>
                <a:spcPct val="100000"/>
              </a:lnSpc>
              <a:spcBef>
                <a:spcPts val="0"/>
              </a:spcBef>
            </a:pPr>
            <a:endParaRPr lang="en-US" dirty="0">
              <a:latin typeface="Aptos" panose="020B0004020202020204" pitchFamily="34" charset="0"/>
            </a:endParaRPr>
          </a:p>
          <a:p>
            <a:pPr>
              <a:lnSpc>
                <a:spcPct val="100000"/>
              </a:lnSpc>
              <a:spcBef>
                <a:spcPts val="0"/>
              </a:spcBef>
            </a:pPr>
            <a:r>
              <a:rPr lang="en-US" dirty="0">
                <a:latin typeface="Aptos" panose="020B0004020202020204" pitchFamily="34" charset="0"/>
              </a:rPr>
              <a:t>Quality Assessment</a:t>
            </a:r>
          </a:p>
          <a:p>
            <a:pPr lvl="1">
              <a:lnSpc>
                <a:spcPct val="100000"/>
              </a:lnSpc>
              <a:spcBef>
                <a:spcPts val="0"/>
              </a:spcBef>
            </a:pPr>
            <a:r>
              <a:rPr lang="en-US" dirty="0">
                <a:latin typeface="Aptos" panose="020B0004020202020204" pitchFamily="34" charset="0"/>
              </a:rPr>
              <a:t>Quality Manual review and research</a:t>
            </a:r>
          </a:p>
          <a:p>
            <a:pPr lvl="1">
              <a:lnSpc>
                <a:spcPct val="100000"/>
              </a:lnSpc>
              <a:spcBef>
                <a:spcPts val="0"/>
              </a:spcBef>
            </a:pPr>
            <a:r>
              <a:rPr lang="en-US" dirty="0">
                <a:latin typeface="Aptos" panose="020B0004020202020204" pitchFamily="34" charset="0"/>
              </a:rPr>
              <a:t>Pre-award Survey (on site visit)</a:t>
            </a:r>
          </a:p>
          <a:p>
            <a:pPr lvl="1">
              <a:lnSpc>
                <a:spcPct val="100000"/>
              </a:lnSpc>
              <a:spcBef>
                <a:spcPts val="0"/>
              </a:spcBef>
            </a:pPr>
            <a:r>
              <a:rPr lang="en-US" dirty="0">
                <a:latin typeface="Aptos" panose="020B0004020202020204" pitchFamily="34" charset="0"/>
              </a:rPr>
              <a:t>Final report</a:t>
            </a:r>
          </a:p>
          <a:p>
            <a:pPr lvl="1">
              <a:lnSpc>
                <a:spcPct val="100000"/>
              </a:lnSpc>
              <a:spcBef>
                <a:spcPts val="0"/>
              </a:spcBef>
            </a:pPr>
            <a:endParaRPr lang="en-US" dirty="0">
              <a:latin typeface="Aptos" panose="020B0004020202020204" pitchFamily="34" charset="0"/>
            </a:endParaRPr>
          </a:p>
          <a:p>
            <a:pPr>
              <a:lnSpc>
                <a:spcPct val="100000"/>
              </a:lnSpc>
              <a:spcBef>
                <a:spcPts val="0"/>
              </a:spcBef>
            </a:pPr>
            <a:r>
              <a:rPr lang="en-US" dirty="0">
                <a:latin typeface="Aptos" panose="020B0004020202020204" pitchFamily="34" charset="0"/>
              </a:rPr>
              <a:t> Contracting Actions</a:t>
            </a:r>
          </a:p>
          <a:p>
            <a:pPr>
              <a:lnSpc>
                <a:spcPct val="100000"/>
              </a:lnSpc>
              <a:spcBef>
                <a:spcPts val="0"/>
              </a:spcBef>
            </a:pPr>
            <a:endParaRPr lang="en-US" dirty="0">
              <a:latin typeface="Franklin Gothic Book" panose="020B0503020102020204" pitchFamily="34" charset="0"/>
            </a:endParaRPr>
          </a:p>
        </p:txBody>
      </p:sp>
    </p:spTree>
    <p:extLst>
      <p:ext uri="{BB962C8B-B14F-4D97-AF65-F5344CB8AC3E}">
        <p14:creationId xmlns:p14="http://schemas.microsoft.com/office/powerpoint/2010/main" val="2597859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CCB61-3153-3B1A-6B2A-456BC7690174}"/>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8BECA3C0-B5A1-FD37-B98E-5E20A2029D3D}"/>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C91306C1-BD27-7E81-1037-B91957D2F1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17" name="TextBox 10">
            <a:extLst>
              <a:ext uri="{FF2B5EF4-FFF2-40B4-BE49-F238E27FC236}">
                <a16:creationId xmlns:a16="http://schemas.microsoft.com/office/drawing/2014/main" id="{0C0C325D-5ADA-6BAD-28CD-335F20AEE674}"/>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0454FA49-EC49-066E-6AE5-C732A15B29BE}"/>
              </a:ext>
            </a:extLst>
          </p:cNvPr>
          <p:cNvSpPr txBox="1">
            <a:spLocks/>
          </p:cNvSpPr>
          <p:nvPr/>
        </p:nvSpPr>
        <p:spPr>
          <a:xfrm>
            <a:off x="2370511" y="5106884"/>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Code N2</a:t>
            </a:r>
            <a:r>
              <a:rPr lang="en-US" b="0" dirty="0">
                <a:latin typeface="Aptos" panose="020B0004020202020204" pitchFamily="34" charset="0"/>
              </a:rPr>
              <a:t>	</a:t>
            </a:r>
          </a:p>
        </p:txBody>
      </p:sp>
      <p:sp>
        <p:nvSpPr>
          <p:cNvPr id="19" name="Text Placeholder 16">
            <a:extLst>
              <a:ext uri="{FF2B5EF4-FFF2-40B4-BE49-F238E27FC236}">
                <a16:creationId xmlns:a16="http://schemas.microsoft.com/office/drawing/2014/main" id="{0C04CDCF-EDF6-9C22-FE34-4CD05F683A8D}"/>
              </a:ext>
            </a:extLst>
          </p:cNvPr>
          <p:cNvSpPr txBox="1">
            <a:spLocks/>
          </p:cNvSpPr>
          <p:nvPr/>
        </p:nvSpPr>
        <p:spPr>
          <a:xfrm>
            <a:off x="2370511" y="5365555"/>
            <a:ext cx="2946400" cy="233363"/>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dirty="0">
                <a:latin typeface="Aptos" panose="020B0004020202020204" pitchFamily="34" charset="0"/>
                <a:ea typeface="Roboto Slab Light" pitchFamily="2" charset="0"/>
                <a:cs typeface="Roboto Slab Light" pitchFamily="2" charset="0"/>
              </a:rPr>
              <a:t>Mr. Theo Williams</a:t>
            </a:r>
          </a:p>
        </p:txBody>
      </p:sp>
      <p:sp>
        <p:nvSpPr>
          <p:cNvPr id="21" name="Rectangle 7">
            <a:extLst>
              <a:ext uri="{FF2B5EF4-FFF2-40B4-BE49-F238E27FC236}">
                <a16:creationId xmlns:a16="http://schemas.microsoft.com/office/drawing/2014/main" id="{45C1626D-369E-6CFD-F64A-7B1DAC56871E}"/>
              </a:ext>
            </a:extLst>
          </p:cNvPr>
          <p:cNvSpPr txBox="1">
            <a:spLocks noChangeArrowheads="1"/>
          </p:cNvSpPr>
          <p:nvPr/>
        </p:nvSpPr>
        <p:spPr bwMode="auto">
          <a:xfrm>
            <a:off x="2490886" y="3082496"/>
            <a:ext cx="936583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24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NAVSUP WSS Code N23 Source Development and Approval</a:t>
            </a:r>
          </a:p>
        </p:txBody>
      </p:sp>
    </p:spTree>
    <p:extLst>
      <p:ext uri="{BB962C8B-B14F-4D97-AF65-F5344CB8AC3E}">
        <p14:creationId xmlns:p14="http://schemas.microsoft.com/office/powerpoint/2010/main" val="2469129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F8F38-C7EB-38D8-0EA9-91EB9B8F1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B8E9CA-81DB-EF91-D130-006BA1CC2219}"/>
              </a:ext>
            </a:extLst>
          </p:cNvPr>
          <p:cNvSpPr>
            <a:spLocks noGrp="1"/>
          </p:cNvSpPr>
          <p:nvPr>
            <p:ph type="title"/>
          </p:nvPr>
        </p:nvSpPr>
        <p:spPr>
          <a:xfrm>
            <a:off x="2514600" y="640080"/>
            <a:ext cx="7893595" cy="369332"/>
          </a:xfrm>
        </p:spPr>
        <p:txBody>
          <a:bodyPr/>
          <a:lstStyle/>
          <a:p>
            <a:r>
              <a:rPr lang="en-US" sz="2800" dirty="0"/>
              <a:t>Supply Chain Challenges</a:t>
            </a:r>
          </a:p>
        </p:txBody>
      </p:sp>
      <p:pic>
        <p:nvPicPr>
          <p:cNvPr id="8" name="Picture 13" descr="C:\Users\robert.w.hughes\Desktop\laser.jpg">
            <a:extLst>
              <a:ext uri="{FF2B5EF4-FFF2-40B4-BE49-F238E27FC236}">
                <a16:creationId xmlns:a16="http://schemas.microsoft.com/office/drawing/2014/main" id="{2D879802-211E-54A4-19E0-544FCF3CD6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736" y="4793763"/>
            <a:ext cx="2508807" cy="16858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C:\Users\robert.w.hughes\Desktop\forgings.jpg">
            <a:extLst>
              <a:ext uri="{FF2B5EF4-FFF2-40B4-BE49-F238E27FC236}">
                <a16:creationId xmlns:a16="http://schemas.microsoft.com/office/drawing/2014/main" id="{0F95D509-044A-DF7F-2367-D88EA4F69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864" y="4448409"/>
            <a:ext cx="1943519" cy="19679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descr="C:\Users\robert.w.hughes\Desktop\NDT.jpg">
            <a:extLst>
              <a:ext uri="{FF2B5EF4-FFF2-40B4-BE49-F238E27FC236}">
                <a16:creationId xmlns:a16="http://schemas.microsoft.com/office/drawing/2014/main" id="{FD9FD20A-BF21-674A-FEFD-7CB278723A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65382" y="1370982"/>
            <a:ext cx="1961670" cy="14693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C:\Users\robert.w.hughes\Desktop\NDT 2.jpg">
            <a:extLst>
              <a:ext uri="{FF2B5EF4-FFF2-40B4-BE49-F238E27FC236}">
                <a16:creationId xmlns:a16="http://schemas.microsoft.com/office/drawing/2014/main" id="{196F02EA-BE32-9AA3-5C40-717490430B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359" y="2879159"/>
            <a:ext cx="2836934" cy="17618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descr="DSCN06147023">
            <a:extLst>
              <a:ext uri="{FF2B5EF4-FFF2-40B4-BE49-F238E27FC236}">
                <a16:creationId xmlns:a16="http://schemas.microsoft.com/office/drawing/2014/main" id="{872B5427-70A7-11FC-5816-CF82B71A43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90300" y="3061832"/>
            <a:ext cx="2161890" cy="1620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85185A12-D4E8-7337-FE5C-7963D09AB96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02724" y="1307172"/>
            <a:ext cx="2247853" cy="1685890"/>
          </a:xfrm>
          <a:prstGeom prst="rect">
            <a:avLst/>
          </a:prstGeom>
          <a:ln>
            <a:noFill/>
          </a:ln>
          <a:effectLst>
            <a:softEdge rad="112500"/>
          </a:effectLst>
        </p:spPr>
      </p:pic>
      <p:graphicFrame>
        <p:nvGraphicFramePr>
          <p:cNvPr id="15" name="Diagram 14">
            <a:extLst>
              <a:ext uri="{FF2B5EF4-FFF2-40B4-BE49-F238E27FC236}">
                <a16:creationId xmlns:a16="http://schemas.microsoft.com/office/drawing/2014/main" id="{6DD700B3-CB8C-782E-EE31-414D5F32A33E}"/>
              </a:ext>
            </a:extLst>
          </p:cNvPr>
          <p:cNvGraphicFramePr/>
          <p:nvPr>
            <p:extLst>
              <p:ext uri="{D42A27DB-BD31-4B8C-83A1-F6EECF244321}">
                <p14:modId xmlns:p14="http://schemas.microsoft.com/office/powerpoint/2010/main" val="903985391"/>
              </p:ext>
            </p:extLst>
          </p:nvPr>
        </p:nvGraphicFramePr>
        <p:xfrm>
          <a:off x="5251392" y="1514903"/>
          <a:ext cx="6045258" cy="471404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6" name="Picture 15">
            <a:extLst>
              <a:ext uri="{FF2B5EF4-FFF2-40B4-BE49-F238E27FC236}">
                <a16:creationId xmlns:a16="http://schemas.microsoft.com/office/drawing/2014/main" id="{A91035D0-B051-B757-DE51-0FA1042BE8BC}"/>
              </a:ext>
            </a:extLst>
          </p:cNvPr>
          <p:cNvPicPr>
            <a:picLocks noChangeAspect="1"/>
          </p:cNvPicPr>
          <p:nvPr/>
        </p:nvPicPr>
        <p:blipFill rotWithShape="1">
          <a:blip r:embed="rId14"/>
          <a:srcRect l="10484" t="-626" r="574" b="626"/>
          <a:stretch/>
        </p:blipFill>
        <p:spPr>
          <a:xfrm>
            <a:off x="5487183" y="2012847"/>
            <a:ext cx="765382" cy="866745"/>
          </a:xfrm>
          <a:prstGeom prst="rect">
            <a:avLst/>
          </a:prstGeom>
        </p:spPr>
      </p:pic>
      <p:pic>
        <p:nvPicPr>
          <p:cNvPr id="17" name="Picture 16">
            <a:extLst>
              <a:ext uri="{FF2B5EF4-FFF2-40B4-BE49-F238E27FC236}">
                <a16:creationId xmlns:a16="http://schemas.microsoft.com/office/drawing/2014/main" id="{79897947-4849-E119-F260-D0CEE2072C51}"/>
              </a:ext>
            </a:extLst>
          </p:cNvPr>
          <p:cNvPicPr>
            <a:picLocks noChangeAspect="1"/>
          </p:cNvPicPr>
          <p:nvPr/>
        </p:nvPicPr>
        <p:blipFill rotWithShape="1">
          <a:blip r:embed="rId15"/>
          <a:srcRect l="10821" t="4624" r="11186" b="9029"/>
          <a:stretch/>
        </p:blipFill>
        <p:spPr>
          <a:xfrm>
            <a:off x="5749586" y="3459739"/>
            <a:ext cx="847726" cy="823103"/>
          </a:xfrm>
          <a:prstGeom prst="rect">
            <a:avLst/>
          </a:prstGeom>
        </p:spPr>
      </p:pic>
      <p:pic>
        <p:nvPicPr>
          <p:cNvPr id="18" name="Picture 17">
            <a:extLst>
              <a:ext uri="{FF2B5EF4-FFF2-40B4-BE49-F238E27FC236}">
                <a16:creationId xmlns:a16="http://schemas.microsoft.com/office/drawing/2014/main" id="{D21A57BA-4941-6E1A-6BDE-EDD9448D974C}"/>
              </a:ext>
            </a:extLst>
          </p:cNvPr>
          <p:cNvPicPr>
            <a:picLocks noChangeAspect="1"/>
          </p:cNvPicPr>
          <p:nvPr/>
        </p:nvPicPr>
        <p:blipFill rotWithShape="1">
          <a:blip r:embed="rId16"/>
          <a:srcRect l="10800" t="2758" r="13200" b="1724"/>
          <a:stretch/>
        </p:blipFill>
        <p:spPr>
          <a:xfrm>
            <a:off x="5550577" y="4908658"/>
            <a:ext cx="519372" cy="757190"/>
          </a:xfrm>
          <a:prstGeom prst="rect">
            <a:avLst/>
          </a:prstGeom>
        </p:spPr>
      </p:pic>
      <p:sp>
        <p:nvSpPr>
          <p:cNvPr id="3" name="Slide Number Placeholder 2">
            <a:extLst>
              <a:ext uri="{FF2B5EF4-FFF2-40B4-BE49-F238E27FC236}">
                <a16:creationId xmlns:a16="http://schemas.microsoft.com/office/drawing/2014/main" id="{58CA7AD3-6E05-57AD-9973-67C045EC6285}"/>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26</a:t>
            </a:fld>
            <a:endParaRPr lang="en-US" dirty="0"/>
          </a:p>
        </p:txBody>
      </p:sp>
    </p:spTree>
    <p:extLst>
      <p:ext uri="{BB962C8B-B14F-4D97-AF65-F5344CB8AC3E}">
        <p14:creationId xmlns:p14="http://schemas.microsoft.com/office/powerpoint/2010/main" val="3014842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5FCD45C-B786-B500-EFA8-01BFBFE0FAA4}"/>
              </a:ext>
            </a:extLst>
          </p:cNvPr>
          <p:cNvSpPr>
            <a:spLocks noGrp="1"/>
          </p:cNvSpPr>
          <p:nvPr>
            <p:ph idx="1"/>
          </p:nvPr>
        </p:nvSpPr>
        <p:spPr>
          <a:xfrm>
            <a:off x="403500" y="1607907"/>
            <a:ext cx="11428282" cy="4351338"/>
          </a:xfrm>
        </p:spPr>
        <p:txBody>
          <a:bodyPr/>
          <a:lstStyle/>
          <a:p>
            <a:pPr lvl="0">
              <a:lnSpc>
                <a:spcPct val="100000"/>
              </a:lnSpc>
              <a:defRPr/>
            </a:pPr>
            <a:r>
              <a:rPr lang="en-US" dirty="0">
                <a:solidFill>
                  <a:prstClr val="black"/>
                </a:solidFill>
              </a:rPr>
              <a:t>The design control activity </a:t>
            </a:r>
            <a:r>
              <a:rPr lang="en-US" b="1" dirty="0">
                <a:solidFill>
                  <a:srgbClr val="12284B"/>
                </a:solidFill>
              </a:rPr>
              <a:t>(</a:t>
            </a:r>
            <a:r>
              <a:rPr lang="en-US" b="1" dirty="0">
                <a:solidFill>
                  <a:srgbClr val="5B9BD5">
                    <a:lumMod val="75000"/>
                  </a:srgbClr>
                </a:solidFill>
              </a:rPr>
              <a:t>NAVAIR/NAVSEA</a:t>
            </a:r>
            <a:r>
              <a:rPr lang="en-US" b="1" dirty="0">
                <a:solidFill>
                  <a:srgbClr val="12284B"/>
                </a:solidFill>
              </a:rPr>
              <a:t>) determines </a:t>
            </a:r>
            <a:r>
              <a:rPr lang="en-US" dirty="0">
                <a:solidFill>
                  <a:srgbClr val="12284B"/>
                </a:solidFill>
              </a:rPr>
              <a:t>w</a:t>
            </a:r>
            <a:r>
              <a:rPr kumimoji="0" lang="en-US" b="0" i="0" u="none" strike="noStrike" kern="1200" cap="none" spc="0" normalizeH="0" baseline="0" noProof="0" dirty="0">
                <a:ln>
                  <a:noFill/>
                </a:ln>
                <a:solidFill>
                  <a:prstClr val="black"/>
                </a:solidFill>
                <a:effectLst/>
                <a:uLnTx/>
                <a:uFillTx/>
              </a:rPr>
              <a:t>hen a part requires engineering source approval in order to maintain the quality of the part.  </a:t>
            </a:r>
          </a:p>
          <a:p>
            <a:pPr marL="400050" marR="0" lvl="1" indent="-174625" algn="l" defTabSz="914400" rtl="0" eaLnBrk="1" fontAlgn="auto" latinLnBrk="0" hangingPunct="1">
              <a:lnSpc>
                <a:spcPct val="100000"/>
              </a:lnSpc>
              <a:spcBef>
                <a:spcPts val="500"/>
              </a:spcBef>
              <a:spcAft>
                <a:spcPts val="0"/>
              </a:spcAft>
              <a:buClr>
                <a:srgbClr val="002060"/>
              </a:buClr>
              <a:buSzTx/>
              <a:buFont typeface="Arial" panose="020B0604020202020204" pitchFamily="34" charset="0"/>
              <a:buChar char="‒"/>
              <a:tabLst/>
              <a:defRPr/>
            </a:pPr>
            <a:r>
              <a:rPr lang="en-US" sz="1800" dirty="0">
                <a:solidFill>
                  <a:prstClr val="black"/>
                </a:solidFill>
              </a:rPr>
              <a:t>This determination results in:</a:t>
            </a:r>
          </a:p>
          <a:p>
            <a:pPr lvl="2" indent="-174625">
              <a:lnSpc>
                <a:spcPct val="100000"/>
              </a:lnSpc>
              <a:buClr>
                <a:srgbClr val="002060"/>
              </a:buClr>
              <a:buFont typeface="Arial" panose="020B0604020202020204" pitchFamily="34" charset="0"/>
              <a:buChar char="‒"/>
              <a:defRPr/>
            </a:pPr>
            <a:r>
              <a:rPr lang="en-US" sz="1600" dirty="0">
                <a:solidFill>
                  <a:prstClr val="black"/>
                </a:solidFill>
              </a:rPr>
              <a:t>Aviation parts being designated Critical Application or Critical Safety Items</a:t>
            </a:r>
          </a:p>
          <a:p>
            <a:pPr lvl="2" indent="-174625">
              <a:lnSpc>
                <a:spcPct val="100000"/>
              </a:lnSpc>
              <a:buClr>
                <a:srgbClr val="002060"/>
              </a:buClr>
              <a:buFont typeface="Arial" panose="020B0604020202020204" pitchFamily="34" charset="0"/>
              <a:buChar char="‒"/>
              <a:defRPr/>
            </a:pPr>
            <a:r>
              <a:rPr lang="en-US" sz="1600" dirty="0">
                <a:solidFill>
                  <a:prstClr val="black"/>
                </a:solidFill>
              </a:rPr>
              <a:t>Maritime parts being classified as Level-1/Sub-Safe, Deep-Sea Submergence, Nuclear Plant Material, etc.</a:t>
            </a:r>
            <a:endParaRPr kumimoji="0" lang="en-US" sz="1800" b="0" i="0" u="none" strike="noStrike" kern="1200" cap="none" spc="0" normalizeH="0" baseline="0" noProof="0" dirty="0">
              <a:ln>
                <a:noFill/>
              </a:ln>
              <a:solidFill>
                <a:prstClr val="black"/>
              </a:solidFill>
              <a:effectLst/>
              <a:uLnTx/>
              <a:uFillTx/>
            </a:endParaRPr>
          </a:p>
          <a:p>
            <a:pPr lvl="0">
              <a:lnSpc>
                <a:spcPct val="100000"/>
              </a:lnSpc>
              <a:defRPr/>
            </a:pPr>
            <a:r>
              <a:rPr kumimoji="0" lang="en-US" b="0" i="0" u="none" strike="noStrike" kern="1200" cap="none" spc="0" normalizeH="0" baseline="0" noProof="0" dirty="0">
                <a:ln>
                  <a:noFill/>
                </a:ln>
                <a:solidFill>
                  <a:prstClr val="black"/>
                </a:solidFill>
                <a:effectLst/>
                <a:uLnTx/>
                <a:uFillTx/>
              </a:rPr>
              <a:t>An alternate source must </a:t>
            </a:r>
            <a:r>
              <a:rPr lang="en-US" dirty="0">
                <a:solidFill>
                  <a:prstClr val="black"/>
                </a:solidFill>
              </a:rPr>
              <a:t>be </a:t>
            </a:r>
            <a:r>
              <a:rPr lang="en-US" b="1" dirty="0">
                <a:solidFill>
                  <a:srgbClr val="12284B"/>
                </a:solidFill>
              </a:rPr>
              <a:t>approved</a:t>
            </a:r>
            <a:r>
              <a:rPr lang="en-US" dirty="0">
                <a:solidFill>
                  <a:prstClr val="black"/>
                </a:solidFill>
              </a:rPr>
              <a:t> </a:t>
            </a:r>
            <a:r>
              <a:rPr kumimoji="0" lang="en-US" b="0" i="0" u="none" strike="noStrike" kern="1200" cap="none" spc="0" normalizeH="0" baseline="0" noProof="0" dirty="0">
                <a:ln>
                  <a:noFill/>
                </a:ln>
                <a:solidFill>
                  <a:prstClr val="black"/>
                </a:solidFill>
                <a:effectLst/>
                <a:uLnTx/>
                <a:uFillTx/>
              </a:rPr>
              <a:t>in accordance with the design control activity’s </a:t>
            </a:r>
            <a:r>
              <a:rPr lang="en-US" b="1" dirty="0">
                <a:solidFill>
                  <a:srgbClr val="12284B"/>
                </a:solidFill>
              </a:rPr>
              <a:t>(</a:t>
            </a:r>
            <a:r>
              <a:rPr lang="en-US" b="1" dirty="0">
                <a:solidFill>
                  <a:srgbClr val="5B9BD5">
                    <a:lumMod val="75000"/>
                  </a:srgbClr>
                </a:solidFill>
              </a:rPr>
              <a:t>NAVAIR/NAVSEA</a:t>
            </a:r>
            <a:r>
              <a:rPr lang="en-US" b="1" dirty="0">
                <a:solidFill>
                  <a:srgbClr val="12284B"/>
                </a:solidFill>
              </a:rPr>
              <a:t>)</a:t>
            </a:r>
            <a:r>
              <a:rPr kumimoji="0" lang="en-US" b="0" i="0" u="none" strike="noStrike" kern="1200" cap="none" spc="0" normalizeH="0" baseline="0" noProof="0" dirty="0">
                <a:ln>
                  <a:noFill/>
                </a:ln>
                <a:solidFill>
                  <a:prstClr val="black"/>
                </a:solidFill>
                <a:effectLst/>
                <a:uLnTx/>
                <a:uFillTx/>
              </a:rPr>
              <a:t> procedures and </a:t>
            </a:r>
            <a:r>
              <a:rPr lang="en-US" b="1" dirty="0">
                <a:solidFill>
                  <a:srgbClr val="12284B"/>
                </a:solidFill>
              </a:rPr>
              <a:t>qualified</a:t>
            </a:r>
            <a:r>
              <a:rPr lang="en-US" dirty="0">
                <a:solidFill>
                  <a:prstClr val="black"/>
                </a:solidFill>
              </a:rPr>
              <a:t> </a:t>
            </a:r>
            <a:r>
              <a:rPr kumimoji="0" lang="en-US" b="0" i="0" u="none" strike="noStrike" kern="1200" cap="none" spc="0" normalizeH="0" baseline="0" noProof="0" dirty="0">
                <a:ln>
                  <a:noFill/>
                </a:ln>
                <a:solidFill>
                  <a:prstClr val="black"/>
                </a:solidFill>
                <a:effectLst/>
                <a:uLnTx/>
                <a:uFillTx/>
              </a:rPr>
              <a:t>by the cognizant Naval engineering activity.</a:t>
            </a:r>
          </a:p>
          <a:p>
            <a:pPr marL="400050" marR="0" lvl="1" indent="-174625" algn="l" defTabSz="914400" rtl="0" eaLnBrk="1" fontAlgn="auto" latinLnBrk="0" hangingPunct="1">
              <a:lnSpc>
                <a:spcPct val="100000"/>
              </a:lnSpc>
              <a:spcBef>
                <a:spcPts val="500"/>
              </a:spcBef>
              <a:spcAft>
                <a:spcPts val="0"/>
              </a:spcAft>
              <a:buClr>
                <a:srgbClr val="002060"/>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rPr>
              <a:t>The qualification procedures must be approved by the Naval engineering activity having technical authority over the part in the intended application.  </a:t>
            </a:r>
          </a:p>
          <a:p>
            <a:pPr lvl="2" indent="-174625">
              <a:lnSpc>
                <a:spcPct val="100000"/>
              </a:lnSpc>
              <a:buClr>
                <a:srgbClr val="002060"/>
              </a:buClr>
              <a:buFont typeface="Arial" panose="020B0604020202020204" pitchFamily="34" charset="0"/>
              <a:buChar char="‒"/>
              <a:defRPr/>
            </a:pPr>
            <a:r>
              <a:rPr lang="en-US" sz="1600" dirty="0">
                <a:solidFill>
                  <a:prstClr val="black"/>
                </a:solidFill>
              </a:rPr>
              <a:t>Approval/Qualification for Aviation Items: NAVAIR for CSI, NAVSUP for CAI.</a:t>
            </a:r>
          </a:p>
          <a:p>
            <a:pPr lvl="2" indent="-174625">
              <a:lnSpc>
                <a:spcPct val="100000"/>
              </a:lnSpc>
              <a:buClr>
                <a:srgbClr val="002060"/>
              </a:buClr>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rPr>
              <a:t>Approval/Qualification for Maritime Items: Work with NAVSUP IWST to obtain requisite NAVSEA approvals.</a:t>
            </a:r>
          </a:p>
          <a:p>
            <a:pPr marL="400050" marR="0" lvl="1" indent="-174625" algn="l" defTabSz="914400" rtl="0" eaLnBrk="1" fontAlgn="auto" latinLnBrk="0" hangingPunct="1">
              <a:lnSpc>
                <a:spcPct val="100000"/>
              </a:lnSpc>
              <a:spcBef>
                <a:spcPts val="500"/>
              </a:spcBef>
              <a:spcAft>
                <a:spcPts val="0"/>
              </a:spcAft>
              <a:buClr>
                <a:srgbClr val="002060"/>
              </a:buClr>
              <a:buSzTx/>
              <a:buFont typeface="Arial" panose="020B0604020202020204" pitchFamily="34" charset="0"/>
              <a:buChar char="‒"/>
              <a:tabLst/>
              <a:defRPr/>
            </a:pPr>
            <a:endParaRPr lang="en-US" sz="1800" dirty="0">
              <a:solidFill>
                <a:prstClr val="black"/>
              </a:solidFill>
              <a:latin typeface="Aptos" panose="020B0004020202020204" pitchFamily="34" charset="0"/>
            </a:endParaRPr>
          </a:p>
          <a:p>
            <a:pPr marL="225425" marR="0" lvl="1" indent="0" algn="ctr" defTabSz="914400" rtl="0" eaLnBrk="1" fontAlgn="auto" latinLnBrk="0" hangingPunct="1">
              <a:lnSpc>
                <a:spcPct val="100000"/>
              </a:lnSpc>
              <a:spcBef>
                <a:spcPts val="500"/>
              </a:spcBef>
              <a:spcAft>
                <a:spcPts val="0"/>
              </a:spcAft>
              <a:buClr>
                <a:srgbClr val="002060"/>
              </a:buClr>
              <a:buSzTx/>
              <a:buNone/>
              <a:tabLst/>
              <a:defRPr/>
            </a:pPr>
            <a:r>
              <a:rPr kumimoji="0" lang="fr-FR" sz="1600" b="0" i="0" u="none" strike="noStrike" kern="1200" cap="none" spc="0" normalizeH="0" baseline="0" noProof="0" dirty="0">
                <a:ln>
                  <a:noFill/>
                </a:ln>
                <a:solidFill>
                  <a:prstClr val="black"/>
                </a:solidFill>
                <a:effectLst/>
                <a:uLnTx/>
                <a:uFillTx/>
                <a:latin typeface="Aptos" panose="020B0004020202020204" pitchFamily="34" charset="0"/>
              </a:rPr>
              <a:t>Source: </a:t>
            </a:r>
            <a:r>
              <a:rPr kumimoji="0" lang="fr-FR" sz="1600" b="0" i="1" u="none" strike="noStrike" kern="1200" cap="none" spc="0" normalizeH="0" baseline="0" noProof="0" dirty="0">
                <a:ln>
                  <a:noFill/>
                </a:ln>
                <a:solidFill>
                  <a:prstClr val="black"/>
                </a:solidFill>
                <a:effectLst/>
                <a:uLnTx/>
                <a:uFillTx/>
                <a:latin typeface="Aptos" panose="020B0004020202020204" pitchFamily="34" charset="0"/>
              </a:rPr>
              <a:t>Acquisition Method </a:t>
            </a:r>
            <a:r>
              <a:rPr kumimoji="0" lang="fr-FR" sz="1600" b="0" i="1" u="none" strike="noStrike" kern="1200" cap="none" spc="0" normalizeH="0" baseline="0" noProof="0" dirty="0" err="1">
                <a:ln>
                  <a:noFill/>
                </a:ln>
                <a:solidFill>
                  <a:prstClr val="black"/>
                </a:solidFill>
                <a:effectLst/>
                <a:uLnTx/>
                <a:uFillTx/>
                <a:latin typeface="Aptos" panose="020B0004020202020204" pitchFamily="34" charset="0"/>
              </a:rPr>
              <a:t>Suffix</a:t>
            </a:r>
            <a:r>
              <a:rPr kumimoji="0" lang="fr-FR" sz="1600" b="0" i="1" u="none" strike="noStrike" kern="1200" cap="none" spc="0" normalizeH="0" baseline="0" noProof="0" dirty="0">
                <a:ln>
                  <a:noFill/>
                </a:ln>
                <a:solidFill>
                  <a:prstClr val="black"/>
                </a:solidFill>
                <a:effectLst/>
                <a:uLnTx/>
                <a:uFillTx/>
                <a:latin typeface="Aptos" panose="020B0004020202020204" pitchFamily="34" charset="0"/>
              </a:rPr>
              <a:t> Code (AMSC): C</a:t>
            </a:r>
          </a:p>
          <a:p>
            <a:endParaRPr lang="en-US" dirty="0"/>
          </a:p>
        </p:txBody>
      </p:sp>
      <p:sp>
        <p:nvSpPr>
          <p:cNvPr id="5" name="Slide Number Placeholder 4">
            <a:extLst>
              <a:ext uri="{FF2B5EF4-FFF2-40B4-BE49-F238E27FC236}">
                <a16:creationId xmlns:a16="http://schemas.microsoft.com/office/drawing/2014/main" id="{A482F1CE-1100-9C3D-A9F3-D7F92B9E02BE}"/>
              </a:ext>
            </a:extLst>
          </p:cNvPr>
          <p:cNvSpPr>
            <a:spLocks noGrp="1"/>
          </p:cNvSpPr>
          <p:nvPr>
            <p:ph type="sldNum" sz="quarter" idx="4"/>
          </p:nvPr>
        </p:nvSpPr>
        <p:spPr/>
        <p:txBody>
          <a:bodyPr/>
          <a:lstStyle/>
          <a:p>
            <a:fld id="{AD432D09-116F-4781-84DB-B2C773F5F217}" type="slidenum">
              <a:rPr lang="en-US" smtClean="0"/>
              <a:pPr/>
              <a:t>27</a:t>
            </a:fld>
            <a:endParaRPr lang="en-US" dirty="0"/>
          </a:p>
        </p:txBody>
      </p:sp>
      <p:sp>
        <p:nvSpPr>
          <p:cNvPr id="7" name="Title 6">
            <a:extLst>
              <a:ext uri="{FF2B5EF4-FFF2-40B4-BE49-F238E27FC236}">
                <a16:creationId xmlns:a16="http://schemas.microsoft.com/office/drawing/2014/main" id="{7D53703C-96D6-B5B2-0909-18868F085B42}"/>
              </a:ext>
            </a:extLst>
          </p:cNvPr>
          <p:cNvSpPr>
            <a:spLocks noGrp="1"/>
          </p:cNvSpPr>
          <p:nvPr>
            <p:ph type="title"/>
          </p:nvPr>
        </p:nvSpPr>
        <p:spPr>
          <a:xfrm>
            <a:off x="2480803" y="635941"/>
            <a:ext cx="7893595" cy="369332"/>
          </a:xfrm>
        </p:spPr>
        <p:txBody>
          <a:bodyPr/>
          <a:lstStyle/>
          <a:p>
            <a:r>
              <a:rPr lang="en-US" sz="2800" dirty="0"/>
              <a:t>When is Source Approval Required?</a:t>
            </a:r>
          </a:p>
        </p:txBody>
      </p:sp>
    </p:spTree>
    <p:extLst>
      <p:ext uri="{BB962C8B-B14F-4D97-AF65-F5344CB8AC3E}">
        <p14:creationId xmlns:p14="http://schemas.microsoft.com/office/powerpoint/2010/main" val="93896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2B6A881-CF0D-7B82-46F0-ADF601A02997}"/>
              </a:ext>
            </a:extLst>
          </p:cNvPr>
          <p:cNvSpPr>
            <a:spLocks noGrp="1"/>
          </p:cNvSpPr>
          <p:nvPr>
            <p:ph type="sldNum" sz="quarter" idx="4"/>
          </p:nvPr>
        </p:nvSpPr>
        <p:spPr/>
        <p:txBody>
          <a:bodyPr/>
          <a:lstStyle/>
          <a:p>
            <a:fld id="{AD432D09-116F-4781-84DB-B2C773F5F217}" type="slidenum">
              <a:rPr lang="en-US" smtClean="0"/>
              <a:pPr/>
              <a:t>28</a:t>
            </a:fld>
            <a:endParaRPr lang="en-US" dirty="0"/>
          </a:p>
        </p:txBody>
      </p:sp>
      <p:sp>
        <p:nvSpPr>
          <p:cNvPr id="6" name="Title 5">
            <a:extLst>
              <a:ext uri="{FF2B5EF4-FFF2-40B4-BE49-F238E27FC236}">
                <a16:creationId xmlns:a16="http://schemas.microsoft.com/office/drawing/2014/main" id="{7BD2D9EE-7DF2-A0A1-8F2D-2FDB772015B9}"/>
              </a:ext>
            </a:extLst>
          </p:cNvPr>
          <p:cNvSpPr>
            <a:spLocks noGrp="1"/>
          </p:cNvSpPr>
          <p:nvPr>
            <p:ph type="title"/>
          </p:nvPr>
        </p:nvSpPr>
        <p:spPr>
          <a:xfrm>
            <a:off x="2480803" y="635941"/>
            <a:ext cx="7893595" cy="369332"/>
          </a:xfrm>
        </p:spPr>
        <p:txBody>
          <a:bodyPr/>
          <a:lstStyle/>
          <a:p>
            <a:r>
              <a:rPr lang="en-US" sz="2800" dirty="0"/>
              <a:t>Aviation - Source Approval Criteria</a:t>
            </a:r>
          </a:p>
        </p:txBody>
      </p:sp>
      <p:graphicFrame>
        <p:nvGraphicFramePr>
          <p:cNvPr id="7" name="Diagram 6">
            <a:extLst>
              <a:ext uri="{FF2B5EF4-FFF2-40B4-BE49-F238E27FC236}">
                <a16:creationId xmlns:a16="http://schemas.microsoft.com/office/drawing/2014/main" id="{426B8252-21EF-17E7-A634-2233E43FCF74}"/>
              </a:ext>
            </a:extLst>
          </p:cNvPr>
          <p:cNvGraphicFramePr/>
          <p:nvPr>
            <p:extLst>
              <p:ext uri="{D42A27DB-BD31-4B8C-83A1-F6EECF244321}">
                <p14:modId xmlns:p14="http://schemas.microsoft.com/office/powerpoint/2010/main" val="455405423"/>
              </p:ext>
            </p:extLst>
          </p:nvPr>
        </p:nvGraphicFramePr>
        <p:xfrm>
          <a:off x="648852" y="1220947"/>
          <a:ext cx="9725546" cy="5520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26" descr="6a010536bb99a4970b0112796fbbd728a4-800wi">
            <a:hlinkClick r:id="rId8"/>
            <a:extLst>
              <a:ext uri="{FF2B5EF4-FFF2-40B4-BE49-F238E27FC236}">
                <a16:creationId xmlns:a16="http://schemas.microsoft.com/office/drawing/2014/main" id="{F0F93857-71D0-B5A5-B6CF-19EA0118BB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43426" y="1540517"/>
            <a:ext cx="1375410" cy="1239483"/>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 name="Picture 16" descr="hero_turbos">
            <a:hlinkClick r:id="rId10"/>
            <a:extLst>
              <a:ext uri="{FF2B5EF4-FFF2-40B4-BE49-F238E27FC236}">
                <a16:creationId xmlns:a16="http://schemas.microsoft.com/office/drawing/2014/main" id="{E1D09468-CB37-FFBB-E097-AD057A327B3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43427" y="3507347"/>
            <a:ext cx="1375410" cy="1086575"/>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 name="Picture 6" descr="valves">
            <a:extLst>
              <a:ext uri="{FF2B5EF4-FFF2-40B4-BE49-F238E27FC236}">
                <a16:creationId xmlns:a16="http://schemas.microsoft.com/office/drawing/2014/main" id="{5AA1ADE9-EF66-F7CF-710F-C4616778765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343425" y="5245301"/>
            <a:ext cx="1375410" cy="1250517"/>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81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46A14-448B-02A9-0312-F2FA76879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37B190-5045-E106-AB42-FA2C9E120EEB}"/>
              </a:ext>
            </a:extLst>
          </p:cNvPr>
          <p:cNvSpPr>
            <a:spLocks noGrp="1"/>
          </p:cNvSpPr>
          <p:nvPr>
            <p:ph type="title"/>
          </p:nvPr>
        </p:nvSpPr>
        <p:spPr>
          <a:xfrm>
            <a:off x="2514600" y="640080"/>
            <a:ext cx="7893595" cy="369332"/>
          </a:xfrm>
        </p:spPr>
        <p:txBody>
          <a:bodyPr/>
          <a:lstStyle/>
          <a:p>
            <a:r>
              <a:rPr lang="en-US" sz="2800" dirty="0"/>
              <a:t>Aviation - Criticality Designations</a:t>
            </a:r>
          </a:p>
        </p:txBody>
      </p:sp>
      <p:pic>
        <p:nvPicPr>
          <p:cNvPr id="15" name="Picture 14">
            <a:extLst>
              <a:ext uri="{FF2B5EF4-FFF2-40B4-BE49-F238E27FC236}">
                <a16:creationId xmlns:a16="http://schemas.microsoft.com/office/drawing/2014/main" id="{A11A49A8-966A-0BBE-48BF-F22C1F61B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97485">
            <a:off x="8887051" y="1777598"/>
            <a:ext cx="2356636" cy="2356636"/>
          </a:xfrm>
          <a:prstGeom prst="rect">
            <a:avLst/>
          </a:prstGeom>
        </p:spPr>
      </p:pic>
      <p:pic>
        <p:nvPicPr>
          <p:cNvPr id="18" name="Picture 6">
            <a:extLst>
              <a:ext uri="{FF2B5EF4-FFF2-40B4-BE49-F238E27FC236}">
                <a16:creationId xmlns:a16="http://schemas.microsoft.com/office/drawing/2014/main" id="{6502643F-CC97-3FD1-B12A-F0611FD6BEA9}"/>
              </a:ext>
            </a:extLst>
          </p:cNvPr>
          <p:cNvPicPr>
            <a:picLocks noChangeAspect="1" noChangeArrowheads="1"/>
          </p:cNvPicPr>
          <p:nvPr/>
        </p:nvPicPr>
        <p:blipFill>
          <a:blip r:embed="rId4" cstate="print"/>
          <a:srcRect/>
          <a:stretch>
            <a:fillRect/>
          </a:stretch>
        </p:blipFill>
        <p:spPr bwMode="auto">
          <a:xfrm>
            <a:off x="542968" y="3919298"/>
            <a:ext cx="3943264" cy="267183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DEA4311E-121C-3A55-53CC-1610B5E30A5A}"/>
              </a:ext>
            </a:extLst>
          </p:cNvPr>
          <p:cNvGrpSpPr/>
          <p:nvPr/>
        </p:nvGrpSpPr>
        <p:grpSpPr>
          <a:xfrm>
            <a:off x="483670" y="1151688"/>
            <a:ext cx="3986730" cy="2666505"/>
            <a:chOff x="483670" y="1151688"/>
            <a:chExt cx="3986730" cy="2666505"/>
          </a:xfrm>
        </p:grpSpPr>
        <p:sp>
          <p:nvSpPr>
            <p:cNvPr id="4" name="Freeform: Shape 3">
              <a:extLst>
                <a:ext uri="{FF2B5EF4-FFF2-40B4-BE49-F238E27FC236}">
                  <a16:creationId xmlns:a16="http://schemas.microsoft.com/office/drawing/2014/main" id="{81A1A325-E256-88BC-5291-A042AA858952}"/>
                </a:ext>
              </a:extLst>
            </p:cNvPr>
            <p:cNvSpPr/>
            <p:nvPr/>
          </p:nvSpPr>
          <p:spPr>
            <a:xfrm>
              <a:off x="483670" y="1151688"/>
              <a:ext cx="1235645" cy="1235645"/>
            </a:xfrm>
            <a:custGeom>
              <a:avLst/>
              <a:gdLst>
                <a:gd name="connsiteX0" fmla="*/ 0 w 1235645"/>
                <a:gd name="connsiteY0" fmla="*/ 617823 h 1235645"/>
                <a:gd name="connsiteX1" fmla="*/ 617823 w 1235645"/>
                <a:gd name="connsiteY1" fmla="*/ 0 h 1235645"/>
                <a:gd name="connsiteX2" fmla="*/ 1235646 w 1235645"/>
                <a:gd name="connsiteY2" fmla="*/ 617823 h 1235645"/>
                <a:gd name="connsiteX3" fmla="*/ 617823 w 1235645"/>
                <a:gd name="connsiteY3" fmla="*/ 1235646 h 1235645"/>
                <a:gd name="connsiteX4" fmla="*/ 0 w 1235645"/>
                <a:gd name="connsiteY4" fmla="*/ 617823 h 1235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645" h="1235645">
                  <a:moveTo>
                    <a:pt x="0" y="617823"/>
                  </a:moveTo>
                  <a:cubicBezTo>
                    <a:pt x="0" y="276609"/>
                    <a:pt x="276609" y="0"/>
                    <a:pt x="617823" y="0"/>
                  </a:cubicBezTo>
                  <a:cubicBezTo>
                    <a:pt x="959037" y="0"/>
                    <a:pt x="1235646" y="276609"/>
                    <a:pt x="1235646" y="617823"/>
                  </a:cubicBezTo>
                  <a:cubicBezTo>
                    <a:pt x="1235646" y="959037"/>
                    <a:pt x="959037" y="1235646"/>
                    <a:pt x="617823" y="1235646"/>
                  </a:cubicBezTo>
                  <a:cubicBezTo>
                    <a:pt x="276609" y="1235646"/>
                    <a:pt x="0" y="959037"/>
                    <a:pt x="0" y="617823"/>
                  </a:cubicBezTo>
                  <a:close/>
                </a:path>
              </a:pathLst>
            </a:custGeom>
            <a:solidFill>
              <a:schemeClr val="tx2">
                <a:lumMod val="40000"/>
                <a:lumOff val="60000"/>
              </a:schemeClr>
            </a:solidFill>
            <a:ln w="38100">
              <a:solidFill>
                <a:srgbClr val="004B8D"/>
              </a:solidFill>
            </a:ln>
          </p:spPr>
          <p:style>
            <a:lnRef idx="2">
              <a:schemeClr val="accent1"/>
            </a:lnRef>
            <a:fillRef idx="1">
              <a:schemeClr val="lt1"/>
            </a:fillRef>
            <a:effectRef idx="0">
              <a:schemeClr val="accent1"/>
            </a:effectRef>
            <a:fontRef idx="minor">
              <a:schemeClr val="dk1"/>
            </a:fontRef>
          </p:style>
          <p:txBody>
            <a:bodyPr spcFirstLastPara="0" vert="horz" wrap="square" lIns="543369" tIns="167157" rIns="543370" bIns="1093892" numCol="1" spcCol="1270" anchor="ctr" anchorCtr="0">
              <a:noAutofit/>
            </a:bodyPr>
            <a:lstStyle/>
            <a:p>
              <a:pPr marL="0" lvl="0" indent="0" algn="ctr" defTabSz="488950">
                <a:lnSpc>
                  <a:spcPct val="90000"/>
                </a:lnSpc>
                <a:spcBef>
                  <a:spcPct val="0"/>
                </a:spcBef>
                <a:spcAft>
                  <a:spcPct val="35000"/>
                </a:spcAft>
                <a:buNone/>
              </a:pPr>
              <a:endParaRPr lang="en-US" sz="1100" u="none" kern="1200" dirty="0">
                <a:solidFill>
                  <a:sysClr val="window" lastClr="FFFFFF"/>
                </a:solidFill>
                <a:effectLst/>
                <a:latin typeface="Arial"/>
                <a:ea typeface="+mn-ea"/>
                <a:cs typeface="+mn-cs"/>
              </a:endParaRPr>
            </a:p>
          </p:txBody>
        </p:sp>
        <p:sp>
          <p:nvSpPr>
            <p:cNvPr id="5" name="Freeform: Shape 4">
              <a:extLst>
                <a:ext uri="{FF2B5EF4-FFF2-40B4-BE49-F238E27FC236}">
                  <a16:creationId xmlns:a16="http://schemas.microsoft.com/office/drawing/2014/main" id="{2EC17A9F-DFA7-BB08-2FCB-65E3AE5530D0}"/>
                </a:ext>
              </a:extLst>
            </p:cNvPr>
            <p:cNvSpPr/>
            <p:nvPr/>
          </p:nvSpPr>
          <p:spPr>
            <a:xfrm>
              <a:off x="1648314" y="1252793"/>
              <a:ext cx="2822086" cy="2565400"/>
            </a:xfrm>
            <a:custGeom>
              <a:avLst/>
              <a:gdLst>
                <a:gd name="connsiteX0" fmla="*/ 0 w 2671938"/>
                <a:gd name="connsiteY0" fmla="*/ 1231910 h 2463819"/>
                <a:gd name="connsiteX1" fmla="*/ 1335969 w 2671938"/>
                <a:gd name="connsiteY1" fmla="*/ 0 h 2463819"/>
                <a:gd name="connsiteX2" fmla="*/ 2671938 w 2671938"/>
                <a:gd name="connsiteY2" fmla="*/ 1231910 h 2463819"/>
                <a:gd name="connsiteX3" fmla="*/ 1335969 w 2671938"/>
                <a:gd name="connsiteY3" fmla="*/ 2463820 h 2463819"/>
                <a:gd name="connsiteX4" fmla="*/ 0 w 2671938"/>
                <a:gd name="connsiteY4" fmla="*/ 1231910 h 2463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1938" h="2463819">
                  <a:moveTo>
                    <a:pt x="0" y="1231910"/>
                  </a:moveTo>
                  <a:cubicBezTo>
                    <a:pt x="0" y="551545"/>
                    <a:pt x="598134" y="0"/>
                    <a:pt x="1335969" y="0"/>
                  </a:cubicBezTo>
                  <a:cubicBezTo>
                    <a:pt x="2073804" y="0"/>
                    <a:pt x="2671938" y="551545"/>
                    <a:pt x="2671938" y="1231910"/>
                  </a:cubicBezTo>
                  <a:cubicBezTo>
                    <a:pt x="2671938" y="1912275"/>
                    <a:pt x="2073804" y="2463820"/>
                    <a:pt x="1335969" y="2463820"/>
                  </a:cubicBezTo>
                  <a:cubicBezTo>
                    <a:pt x="598134" y="2463820"/>
                    <a:pt x="0" y="1912275"/>
                    <a:pt x="0" y="1231910"/>
                  </a:cubicBezTo>
                  <a:close/>
                </a:path>
              </a:pathLst>
            </a:custGeom>
            <a:solidFill>
              <a:schemeClr val="accent1">
                <a:lumMod val="40000"/>
                <a:lumOff val="60000"/>
              </a:schemeClr>
            </a:solidFill>
            <a:ln w="38100">
              <a:solidFill>
                <a:schemeClr val="accent1"/>
              </a:solidFill>
              <a:prstDash val="dash"/>
            </a:ln>
          </p:spPr>
          <p:style>
            <a:lnRef idx="2">
              <a:schemeClr val="accent2"/>
            </a:lnRef>
            <a:fillRef idx="1">
              <a:schemeClr val="lt1"/>
            </a:fillRef>
            <a:effectRef idx="0">
              <a:schemeClr val="accent2"/>
            </a:effectRef>
            <a:fontRef idx="minor">
              <a:schemeClr val="dk1"/>
            </a:fontRef>
          </p:style>
          <p:txBody>
            <a:bodyPr spcFirstLastPara="0" vert="horz" wrap="square" lIns="973984" tIns="299874" rIns="973983" bIns="1993749" numCol="1" spcCol="1270" anchor="ctr" anchorCtr="0">
              <a:noAutofit/>
            </a:bodyPr>
            <a:lstStyle/>
            <a:p>
              <a:pPr marL="0" lvl="0" indent="0" algn="ctr" defTabSz="488950">
                <a:lnSpc>
                  <a:spcPct val="90000"/>
                </a:lnSpc>
                <a:spcBef>
                  <a:spcPct val="0"/>
                </a:spcBef>
                <a:spcAft>
                  <a:spcPct val="35000"/>
                </a:spcAft>
                <a:buNone/>
              </a:pPr>
              <a:r>
                <a:rPr lang="en-US" sz="1100" b="1" u="none" kern="1200" dirty="0">
                  <a:solidFill>
                    <a:sysClr val="windowText" lastClr="000000"/>
                  </a:solidFill>
                  <a:effectLst/>
                  <a:latin typeface="Arial"/>
                  <a:ea typeface="+mn-ea"/>
                  <a:cs typeface="+mn-cs"/>
                </a:rPr>
                <a:t>Critical Application Item </a:t>
              </a:r>
            </a:p>
            <a:p>
              <a:pPr marL="0" lvl="0" indent="0" algn="ctr" defTabSz="488950">
                <a:lnSpc>
                  <a:spcPct val="90000"/>
                </a:lnSpc>
                <a:spcBef>
                  <a:spcPct val="0"/>
                </a:spcBef>
                <a:spcAft>
                  <a:spcPct val="35000"/>
                </a:spcAft>
                <a:buNone/>
              </a:pPr>
              <a:r>
                <a:rPr lang="en-US" sz="1100" b="1" u="none" kern="1200" dirty="0">
                  <a:solidFill>
                    <a:sysClr val="windowText" lastClr="000000"/>
                  </a:solidFill>
                  <a:effectLst/>
                  <a:latin typeface="Arial"/>
                  <a:ea typeface="+mn-ea"/>
                  <a:cs typeface="+mn-cs"/>
                </a:rPr>
                <a:t>(CAI) </a:t>
              </a:r>
              <a:endParaRPr lang="en-US" sz="1100" u="none" kern="1200" dirty="0">
                <a:solidFill>
                  <a:sysClr val="windowText" lastClr="000000"/>
                </a:solidFill>
                <a:effectLst/>
                <a:latin typeface="Arial"/>
                <a:ea typeface="+mn-ea"/>
                <a:cs typeface="+mn-cs"/>
              </a:endParaRPr>
            </a:p>
          </p:txBody>
        </p:sp>
        <p:sp>
          <p:nvSpPr>
            <p:cNvPr id="6" name="Freeform: Shape 5">
              <a:extLst>
                <a:ext uri="{FF2B5EF4-FFF2-40B4-BE49-F238E27FC236}">
                  <a16:creationId xmlns:a16="http://schemas.microsoft.com/office/drawing/2014/main" id="{E5A2E476-F236-6221-3F2A-14FADA5FDCB3}"/>
                </a:ext>
              </a:extLst>
            </p:cNvPr>
            <p:cNvSpPr/>
            <p:nvPr/>
          </p:nvSpPr>
          <p:spPr>
            <a:xfrm>
              <a:off x="2244545" y="2136585"/>
              <a:ext cx="1629623" cy="1629623"/>
            </a:xfrm>
            <a:custGeom>
              <a:avLst/>
              <a:gdLst>
                <a:gd name="connsiteX0" fmla="*/ 0 w 1629623"/>
                <a:gd name="connsiteY0" fmla="*/ 814812 h 1629623"/>
                <a:gd name="connsiteX1" fmla="*/ 814812 w 1629623"/>
                <a:gd name="connsiteY1" fmla="*/ 0 h 1629623"/>
                <a:gd name="connsiteX2" fmla="*/ 1629624 w 1629623"/>
                <a:gd name="connsiteY2" fmla="*/ 814812 h 1629623"/>
                <a:gd name="connsiteX3" fmla="*/ 814812 w 1629623"/>
                <a:gd name="connsiteY3" fmla="*/ 1629624 h 1629623"/>
                <a:gd name="connsiteX4" fmla="*/ 0 w 1629623"/>
                <a:gd name="connsiteY4" fmla="*/ 814812 h 1629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623" h="1629623">
                  <a:moveTo>
                    <a:pt x="0" y="814812"/>
                  </a:moveTo>
                  <a:cubicBezTo>
                    <a:pt x="0" y="364804"/>
                    <a:pt x="364804" y="0"/>
                    <a:pt x="814812" y="0"/>
                  </a:cubicBezTo>
                  <a:cubicBezTo>
                    <a:pt x="1264820" y="0"/>
                    <a:pt x="1629624" y="364804"/>
                    <a:pt x="1629624" y="814812"/>
                  </a:cubicBezTo>
                  <a:cubicBezTo>
                    <a:pt x="1629624" y="1264820"/>
                    <a:pt x="1264820" y="1629624"/>
                    <a:pt x="814812" y="1629624"/>
                  </a:cubicBezTo>
                  <a:cubicBezTo>
                    <a:pt x="364804" y="1629624"/>
                    <a:pt x="0" y="1264820"/>
                    <a:pt x="0" y="814812"/>
                  </a:cubicBezTo>
                  <a:close/>
                </a:path>
              </a:pathLst>
            </a:custGeom>
            <a:solidFill>
              <a:srgbClr val="FF0000"/>
            </a:solidFill>
            <a:ln w="38100" cap="flat" cmpd="sng" algn="ctr">
              <a:solidFill>
                <a:srgbClr val="C00000"/>
              </a:solidFill>
              <a:prstDash val="sysDot"/>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506974" tIns="626299" rIns="506974" bIns="626301" numCol="1" spcCol="1270" anchor="ctr" anchorCtr="0">
              <a:noAutofit/>
            </a:bodyPr>
            <a:lstStyle/>
            <a:p>
              <a:pPr marL="0" lvl="0" indent="0" algn="ctr" defTabSz="622300">
                <a:lnSpc>
                  <a:spcPct val="90000"/>
                </a:lnSpc>
                <a:spcBef>
                  <a:spcPct val="0"/>
                </a:spcBef>
                <a:spcAft>
                  <a:spcPct val="35000"/>
                </a:spcAft>
                <a:buNone/>
              </a:pPr>
              <a:r>
                <a:rPr lang="en-US" sz="1400" b="1" u="none" kern="1200" dirty="0">
                  <a:solidFill>
                    <a:sysClr val="window" lastClr="FFFFFF"/>
                  </a:solidFill>
                  <a:effectLst/>
                  <a:latin typeface="Arial"/>
                  <a:ea typeface="+mn-ea"/>
                  <a:cs typeface="+mn-cs"/>
                </a:rPr>
                <a:t>Critical Safety Item </a:t>
              </a:r>
            </a:p>
            <a:p>
              <a:pPr marL="0" lvl="0" indent="0" algn="ctr" defTabSz="622300">
                <a:lnSpc>
                  <a:spcPct val="90000"/>
                </a:lnSpc>
                <a:spcBef>
                  <a:spcPct val="0"/>
                </a:spcBef>
                <a:spcAft>
                  <a:spcPct val="35000"/>
                </a:spcAft>
                <a:buNone/>
              </a:pPr>
              <a:r>
                <a:rPr lang="en-US" sz="1400" b="1" u="none" kern="1200" dirty="0">
                  <a:solidFill>
                    <a:sysClr val="window" lastClr="FFFFFF"/>
                  </a:solidFill>
                  <a:effectLst/>
                  <a:latin typeface="Arial"/>
                  <a:ea typeface="+mn-ea"/>
                  <a:cs typeface="+mn-cs"/>
                </a:rPr>
                <a:t>(CSI) </a:t>
              </a:r>
              <a:endParaRPr lang="en-US" sz="1400" u="none" kern="1200" dirty="0">
                <a:solidFill>
                  <a:sysClr val="window" lastClr="FFFFFF"/>
                </a:solidFill>
                <a:effectLst/>
                <a:latin typeface="Arial"/>
                <a:ea typeface="+mn-ea"/>
                <a:cs typeface="+mn-cs"/>
              </a:endParaRPr>
            </a:p>
          </p:txBody>
        </p:sp>
      </p:grpSp>
      <p:sp>
        <p:nvSpPr>
          <p:cNvPr id="20" name="TextBox 19">
            <a:extLst>
              <a:ext uri="{FF2B5EF4-FFF2-40B4-BE49-F238E27FC236}">
                <a16:creationId xmlns:a16="http://schemas.microsoft.com/office/drawing/2014/main" id="{9DE1F1A3-23D0-378A-5405-F6F7C024A830}"/>
              </a:ext>
            </a:extLst>
          </p:cNvPr>
          <p:cNvSpPr txBox="1"/>
          <p:nvPr/>
        </p:nvSpPr>
        <p:spPr>
          <a:xfrm>
            <a:off x="337782" y="1497142"/>
            <a:ext cx="1477819" cy="523220"/>
          </a:xfrm>
          <a:prstGeom prst="rect">
            <a:avLst/>
          </a:prstGeom>
          <a:noFill/>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rPr>
              <a:t>Non-Critical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rPr>
              <a:t>(NC)</a:t>
            </a:r>
          </a:p>
        </p:txBody>
      </p:sp>
      <p:sp>
        <p:nvSpPr>
          <p:cNvPr id="8" name="TextBox 7">
            <a:extLst>
              <a:ext uri="{FF2B5EF4-FFF2-40B4-BE49-F238E27FC236}">
                <a16:creationId xmlns:a16="http://schemas.microsoft.com/office/drawing/2014/main" id="{CBF1E5AD-C4F9-89F2-F56F-5DB39C1A186A}"/>
              </a:ext>
            </a:extLst>
          </p:cNvPr>
          <p:cNvSpPr txBox="1"/>
          <p:nvPr/>
        </p:nvSpPr>
        <p:spPr>
          <a:xfrm>
            <a:off x="5023165" y="3286318"/>
            <a:ext cx="6509673" cy="3447098"/>
          </a:xfrm>
          <a:prstGeom prst="rect">
            <a:avLst/>
          </a:prstGeom>
          <a:noFill/>
          <a:effectLst>
            <a:glow rad="101600">
              <a:srgbClr val="FF0000">
                <a:alpha val="60000"/>
              </a:srgbClr>
            </a:glow>
          </a:effectLst>
        </p:spPr>
        <p:txBody>
          <a:bodyPr wrap="square" rtlCol="0">
            <a:spAutoFit/>
          </a:bodyPr>
          <a:lstStyle/>
          <a:p>
            <a:r>
              <a:rPr lang="en-US" sz="1600" b="1" dirty="0">
                <a:solidFill>
                  <a:schemeClr val="bg1"/>
                </a:solidFill>
                <a:highlight>
                  <a:srgbClr val="FF0000"/>
                </a:highlight>
              </a:rPr>
              <a:t> </a:t>
            </a:r>
            <a:r>
              <a:rPr lang="en-US" sz="1600" b="1" u="sng" dirty="0">
                <a:solidFill>
                  <a:schemeClr val="bg1"/>
                </a:solidFill>
                <a:highlight>
                  <a:srgbClr val="FF0000"/>
                </a:highlight>
              </a:rPr>
              <a:t>Critical Safety Item (CSI):</a:t>
            </a:r>
            <a:r>
              <a:rPr lang="en-US" sz="1600" b="1" dirty="0">
                <a:solidFill>
                  <a:schemeClr val="bg1"/>
                </a:solidFill>
                <a:highlight>
                  <a:srgbClr val="FF0000"/>
                </a:highlight>
              </a:rPr>
              <a:t> </a:t>
            </a:r>
            <a:r>
              <a:rPr lang="en-US" sz="1600" b="1" dirty="0">
                <a:solidFill>
                  <a:schemeClr val="bg1"/>
                </a:solidFill>
              </a:rPr>
              <a:t> </a:t>
            </a:r>
            <a:r>
              <a:rPr lang="en-US" sz="1600" dirty="0"/>
              <a:t>A part, assembly, or support equipment for an aircraft or aviation weapons system that contains a </a:t>
            </a:r>
            <a:r>
              <a:rPr lang="en-US" sz="1600" b="1" dirty="0"/>
              <a:t>characteristic</a:t>
            </a:r>
            <a:r>
              <a:rPr lang="en-US" sz="1600" dirty="0"/>
              <a:t> any failure, malfunction, or absence of which </a:t>
            </a:r>
            <a:r>
              <a:rPr lang="en-US" sz="1600" b="1" dirty="0"/>
              <a:t>could cause a catastrophic</a:t>
            </a:r>
            <a:r>
              <a:rPr lang="en-US" sz="1600" dirty="0"/>
              <a:t> or </a:t>
            </a:r>
            <a:r>
              <a:rPr lang="en-US" sz="1600" b="1" dirty="0"/>
              <a:t>critical failure </a:t>
            </a:r>
            <a:r>
              <a:rPr lang="en-US" sz="1600" dirty="0"/>
              <a:t>resulting in the </a:t>
            </a:r>
            <a:r>
              <a:rPr lang="en-US" sz="1600" b="1" dirty="0"/>
              <a:t>loss or serious damage </a:t>
            </a:r>
            <a:r>
              <a:rPr lang="en-US" sz="1600" dirty="0"/>
              <a:t>to the aircraft or weapons system, an unacceptable risk of </a:t>
            </a:r>
            <a:r>
              <a:rPr lang="en-US" sz="1600" b="1" dirty="0"/>
              <a:t>personal injury or </a:t>
            </a:r>
            <a:r>
              <a:rPr lang="en-US" sz="1600" b="1" dirty="0">
                <a:solidFill>
                  <a:srgbClr val="FF0000"/>
                </a:solidFill>
              </a:rPr>
              <a:t>loss of life</a:t>
            </a:r>
            <a:r>
              <a:rPr lang="en-US" sz="1600" dirty="0"/>
              <a:t>, or an un-commanded engine shutdown that jeopardizes safety. Damage is considered serious or substantial when it would be sufficient to cause a “Class A” accident or A mishap of severity category I. </a:t>
            </a:r>
          </a:p>
          <a:p>
            <a:r>
              <a:rPr lang="en-US" sz="1600" dirty="0"/>
              <a:t>	</a:t>
            </a:r>
            <a:r>
              <a:rPr lang="en-US" sz="1400" dirty="0"/>
              <a:t>&gt;&gt; </a:t>
            </a:r>
            <a:r>
              <a:rPr lang="en-US" sz="2000" dirty="0"/>
              <a:t>The </a:t>
            </a:r>
            <a:r>
              <a:rPr lang="en-US" sz="2000" u="sng" dirty="0"/>
              <a:t>determining factor</a:t>
            </a:r>
            <a:r>
              <a:rPr lang="en-US" sz="2000" dirty="0"/>
              <a:t> in CSI is the </a:t>
            </a:r>
            <a:r>
              <a:rPr lang="en-US" sz="2000" u="sng" dirty="0"/>
              <a:t>consequence of failure</a:t>
            </a:r>
            <a:r>
              <a:rPr lang="en-US" sz="2000" dirty="0"/>
              <a:t>, not the probability that the failure or consequence would occur.</a:t>
            </a:r>
          </a:p>
          <a:p>
            <a:endParaRPr lang="en-US" sz="1400" dirty="0"/>
          </a:p>
        </p:txBody>
      </p:sp>
      <p:sp>
        <p:nvSpPr>
          <p:cNvPr id="9" name="Rectangle 8">
            <a:extLst>
              <a:ext uri="{FF2B5EF4-FFF2-40B4-BE49-F238E27FC236}">
                <a16:creationId xmlns:a16="http://schemas.microsoft.com/office/drawing/2014/main" id="{96489A0E-0952-2715-6967-BE750676F70D}"/>
              </a:ext>
            </a:extLst>
          </p:cNvPr>
          <p:cNvSpPr/>
          <p:nvPr/>
        </p:nvSpPr>
        <p:spPr>
          <a:xfrm>
            <a:off x="5066631" y="1252793"/>
            <a:ext cx="6509673" cy="1877437"/>
          </a:xfrm>
          <a:prstGeom prst="rect">
            <a:avLst/>
          </a:prstGeom>
          <a:effectLst>
            <a:glow rad="736600">
              <a:schemeClr val="accent1">
                <a:alpha val="40000"/>
              </a:schemeClr>
            </a:glow>
          </a:effectLst>
        </p:spPr>
        <p:txBody>
          <a:bodyPr wrap="square">
            <a:spAutoFit/>
          </a:bodyPr>
          <a:lstStyle/>
          <a:p>
            <a:r>
              <a:rPr lang="en-US" sz="1700" b="1" dirty="0">
                <a:highlight>
                  <a:srgbClr val="FFFF00"/>
                </a:highlight>
              </a:rPr>
              <a:t> </a:t>
            </a:r>
            <a:r>
              <a:rPr lang="en-US" sz="1700" b="1" u="sng" dirty="0">
                <a:highlight>
                  <a:srgbClr val="FFFF00"/>
                </a:highlight>
              </a:rPr>
              <a:t>Critical Application Item (CAI)</a:t>
            </a:r>
            <a:r>
              <a:rPr lang="en-US" sz="1700" b="1" dirty="0">
                <a:highlight>
                  <a:srgbClr val="FFFF00"/>
                </a:highlight>
              </a:rPr>
              <a:t>: </a:t>
            </a:r>
            <a:r>
              <a:rPr lang="en-US" sz="1700" dirty="0"/>
              <a:t>An item that is </a:t>
            </a:r>
            <a:r>
              <a:rPr lang="en-US" sz="1700" b="1" dirty="0"/>
              <a:t>essential to weapon system performance</a:t>
            </a:r>
            <a:r>
              <a:rPr lang="en-US" sz="1700" dirty="0"/>
              <a:t> or operation, or the preservation of life or safety of operating personnel, as determined by the military services. </a:t>
            </a:r>
          </a:p>
          <a:p>
            <a:r>
              <a:rPr lang="en-US" sz="1700" dirty="0"/>
              <a:t>	</a:t>
            </a:r>
            <a:r>
              <a:rPr lang="en-US" sz="1400" dirty="0"/>
              <a:t>&gt;&gt; The subset of CAIs whose failure could have catastrophic or critical safety consequences is called CSIs.</a:t>
            </a:r>
          </a:p>
          <a:p>
            <a:endParaRPr lang="en-US" sz="1700" dirty="0"/>
          </a:p>
        </p:txBody>
      </p:sp>
      <p:sp>
        <p:nvSpPr>
          <p:cNvPr id="10" name="Slide Number Placeholder 2">
            <a:extLst>
              <a:ext uri="{FF2B5EF4-FFF2-40B4-BE49-F238E27FC236}">
                <a16:creationId xmlns:a16="http://schemas.microsoft.com/office/drawing/2014/main" id="{70564CB2-34BF-25B1-771D-6FCDF321118E}"/>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29</a:t>
            </a:fld>
            <a:endParaRPr lang="en-US" dirty="0"/>
          </a:p>
        </p:txBody>
      </p:sp>
    </p:spTree>
    <p:extLst>
      <p:ext uri="{BB962C8B-B14F-4D97-AF65-F5344CB8AC3E}">
        <p14:creationId xmlns:p14="http://schemas.microsoft.com/office/powerpoint/2010/main" val="15919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68863-EF4A-477B-9ECC-E67F2E6E4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DD97E3-842A-070D-E382-3EBF2A93383D}"/>
              </a:ext>
            </a:extLst>
          </p:cNvPr>
          <p:cNvSpPr>
            <a:spLocks noGrp="1"/>
          </p:cNvSpPr>
          <p:nvPr>
            <p:ph type="title"/>
          </p:nvPr>
        </p:nvSpPr>
        <p:spPr>
          <a:xfrm>
            <a:off x="2514600" y="640080"/>
            <a:ext cx="7893595" cy="369332"/>
          </a:xfrm>
        </p:spPr>
        <p:txBody>
          <a:bodyPr/>
          <a:lstStyle/>
          <a:p>
            <a:r>
              <a:rPr lang="en-US" sz="2800" dirty="0"/>
              <a:t>NAVSUP Integrated Customer Support</a:t>
            </a:r>
          </a:p>
        </p:txBody>
      </p:sp>
      <p:pic>
        <p:nvPicPr>
          <p:cNvPr id="3" name="Content Placeholder 6">
            <a:extLst>
              <a:ext uri="{FF2B5EF4-FFF2-40B4-BE49-F238E27FC236}">
                <a16:creationId xmlns:a16="http://schemas.microsoft.com/office/drawing/2014/main" id="{7C3B15B1-3A70-D2A9-7F16-8D5116BCDF4A}"/>
              </a:ext>
            </a:extLst>
          </p:cNvPr>
          <p:cNvPicPr>
            <a:picLocks noChangeAspect="1"/>
          </p:cNvPicPr>
          <p:nvPr/>
        </p:nvPicPr>
        <p:blipFill>
          <a:blip r:embed="rId2"/>
          <a:stretch>
            <a:fillRect/>
          </a:stretch>
        </p:blipFill>
        <p:spPr>
          <a:xfrm>
            <a:off x="356867" y="1371600"/>
            <a:ext cx="8301799" cy="5138525"/>
          </a:xfrm>
          <a:prstGeom prst="rect">
            <a:avLst/>
          </a:prstGeom>
        </p:spPr>
      </p:pic>
      <p:grpSp>
        <p:nvGrpSpPr>
          <p:cNvPr id="4" name="Group 3">
            <a:extLst>
              <a:ext uri="{FF2B5EF4-FFF2-40B4-BE49-F238E27FC236}">
                <a16:creationId xmlns:a16="http://schemas.microsoft.com/office/drawing/2014/main" id="{1AF0503B-53FD-73B5-FAF9-15900F4073BA}"/>
              </a:ext>
            </a:extLst>
          </p:cNvPr>
          <p:cNvGrpSpPr>
            <a:grpSpLocks noChangeAspect="1"/>
          </p:cNvGrpSpPr>
          <p:nvPr/>
        </p:nvGrpSpPr>
        <p:grpSpPr>
          <a:xfrm rot="5400000">
            <a:off x="9839618" y="919885"/>
            <a:ext cx="1069559" cy="3948671"/>
            <a:chOff x="6099642" y="2743198"/>
            <a:chExt cx="910758" cy="1828800"/>
          </a:xfrm>
        </p:grpSpPr>
        <p:grpSp>
          <p:nvGrpSpPr>
            <p:cNvPr id="15" name="Group 14">
              <a:extLst>
                <a:ext uri="{FF2B5EF4-FFF2-40B4-BE49-F238E27FC236}">
                  <a16:creationId xmlns:a16="http://schemas.microsoft.com/office/drawing/2014/main" id="{AC2A4CCA-1494-2656-36C7-C7BFCF47CE6E}"/>
                </a:ext>
              </a:extLst>
            </p:cNvPr>
            <p:cNvGrpSpPr/>
            <p:nvPr/>
          </p:nvGrpSpPr>
          <p:grpSpPr>
            <a:xfrm>
              <a:off x="6099642" y="2902918"/>
              <a:ext cx="910758" cy="1502828"/>
              <a:chOff x="6224855" y="3921304"/>
              <a:chExt cx="381000" cy="1377592"/>
            </a:xfrm>
          </p:grpSpPr>
          <p:sp>
            <p:nvSpPr>
              <p:cNvPr id="17" name="Down Arrow 5">
                <a:extLst>
                  <a:ext uri="{FF2B5EF4-FFF2-40B4-BE49-F238E27FC236}">
                    <a16:creationId xmlns:a16="http://schemas.microsoft.com/office/drawing/2014/main" id="{8D52472F-F012-47C1-331B-F5E422856ACC}"/>
                  </a:ext>
                </a:extLst>
              </p:cNvPr>
              <p:cNvSpPr/>
              <p:nvPr/>
            </p:nvSpPr>
            <p:spPr>
              <a:xfrm>
                <a:off x="6224855" y="4232096"/>
                <a:ext cx="381000" cy="1066800"/>
              </a:xfrm>
              <a:prstGeom prst="downArrow">
                <a:avLst/>
              </a:prstGeom>
              <a:solidFill>
                <a:srgbClr val="5B9BD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Down Arrow 17">
                <a:extLst>
                  <a:ext uri="{FF2B5EF4-FFF2-40B4-BE49-F238E27FC236}">
                    <a16:creationId xmlns:a16="http://schemas.microsoft.com/office/drawing/2014/main" id="{2FAA634B-2118-21DF-8B84-C4CE8A21ACF5}"/>
                  </a:ext>
                </a:extLst>
              </p:cNvPr>
              <p:cNvSpPr/>
              <p:nvPr/>
            </p:nvSpPr>
            <p:spPr>
              <a:xfrm rot="10800000">
                <a:off x="6224855" y="3921304"/>
                <a:ext cx="381000" cy="1066800"/>
              </a:xfrm>
              <a:prstGeom prst="downArrow">
                <a:avLst/>
              </a:prstGeom>
              <a:solidFill>
                <a:srgbClr val="5B9BD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6" name="TextBox 15">
              <a:extLst>
                <a:ext uri="{FF2B5EF4-FFF2-40B4-BE49-F238E27FC236}">
                  <a16:creationId xmlns:a16="http://schemas.microsoft.com/office/drawing/2014/main" id="{DE8EB7C7-961F-BC80-0994-BE726671DA3E}"/>
                </a:ext>
              </a:extLst>
            </p:cNvPr>
            <p:cNvSpPr txBox="1"/>
            <p:nvPr/>
          </p:nvSpPr>
          <p:spPr bwMode="auto">
            <a:xfrm rot="16200000">
              <a:off x="5633396" y="3483191"/>
              <a:ext cx="1828800" cy="348813"/>
            </a:xfrm>
            <a:prstGeom prst="rect">
              <a:avLst/>
            </a:prstGeom>
            <a:noFill/>
            <a:ln w="9525">
              <a:noFill/>
              <a:miter lim="800000"/>
              <a:headEnd/>
              <a:tailEnd/>
            </a:ln>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Helvetica" pitchFamily="34" charset="0"/>
                </a:rPr>
                <a:t>End-to-End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Helvetica" pitchFamily="34" charset="0"/>
                </a:rPr>
                <a:t>Customer Support</a:t>
              </a:r>
            </a:p>
          </p:txBody>
        </p:sp>
      </p:grpSp>
      <p:sp>
        <p:nvSpPr>
          <p:cNvPr id="20" name="TextBox 19">
            <a:extLst>
              <a:ext uri="{FF2B5EF4-FFF2-40B4-BE49-F238E27FC236}">
                <a16:creationId xmlns:a16="http://schemas.microsoft.com/office/drawing/2014/main" id="{55D6B422-8ED4-127F-C714-21990DC3C935}"/>
              </a:ext>
            </a:extLst>
          </p:cNvPr>
          <p:cNvSpPr txBox="1"/>
          <p:nvPr/>
        </p:nvSpPr>
        <p:spPr>
          <a:xfrm>
            <a:off x="9491081" y="3605888"/>
            <a:ext cx="2219594" cy="1169551"/>
          </a:xfrm>
          <a:prstGeom prst="rect">
            <a:avLst/>
          </a:prstGeom>
          <a:noFill/>
        </p:spPr>
        <p:txBody>
          <a:bodyPr wrap="square">
            <a:spAutoFit/>
          </a:bodyPr>
          <a:lstStyle/>
          <a:p>
            <a:pPr marL="285750" lvl="3" indent="-285750">
              <a:buClr>
                <a:srgbClr val="1F497D"/>
              </a:buClr>
              <a:buSzPct val="120000"/>
              <a:buFont typeface="Wingdings" panose="05000000000000000000" pitchFamily="2" charset="2"/>
              <a:buChar char="§"/>
            </a:pPr>
            <a:r>
              <a:rPr lang="fr-FR" sz="1400" dirty="0">
                <a:solidFill>
                  <a:prstClr val="black"/>
                </a:solidFill>
                <a:latin typeface="Aptos" panose="020B0004020202020204"/>
                <a:cs typeface="Arial" charset="0"/>
              </a:rPr>
              <a:t>Acquisition</a:t>
            </a:r>
          </a:p>
          <a:p>
            <a:pPr marL="285750" lvl="3" indent="-285750">
              <a:buClr>
                <a:srgbClr val="1F497D"/>
              </a:buClr>
              <a:buSzPct val="120000"/>
              <a:buFont typeface="Wingdings" panose="05000000000000000000" pitchFamily="2" charset="2"/>
              <a:buChar char="§"/>
            </a:pPr>
            <a:r>
              <a:rPr lang="fr-FR" sz="1400" dirty="0">
                <a:solidFill>
                  <a:prstClr val="black"/>
                </a:solidFill>
                <a:latin typeface="Aptos" panose="020B0004020202020204"/>
                <a:cs typeface="Arial" charset="0"/>
              </a:rPr>
              <a:t>Storage</a:t>
            </a:r>
          </a:p>
          <a:p>
            <a:pPr marL="285750" lvl="3" indent="-285750">
              <a:buClr>
                <a:srgbClr val="1F497D"/>
              </a:buClr>
              <a:buSzPct val="120000"/>
              <a:buFont typeface="Wingdings" panose="05000000000000000000" pitchFamily="2" charset="2"/>
              <a:buChar char="§"/>
            </a:pPr>
            <a:r>
              <a:rPr lang="fr-FR" sz="1400" dirty="0">
                <a:solidFill>
                  <a:prstClr val="black"/>
                </a:solidFill>
                <a:latin typeface="Aptos" panose="020B0004020202020204"/>
                <a:cs typeface="Arial" charset="0"/>
              </a:rPr>
              <a:t>Distribution</a:t>
            </a:r>
          </a:p>
          <a:p>
            <a:pPr marL="285750" lvl="3" indent="-285750">
              <a:buClr>
                <a:srgbClr val="1F497D"/>
              </a:buClr>
              <a:buSzPct val="120000"/>
              <a:buFont typeface="Wingdings" panose="05000000000000000000" pitchFamily="2" charset="2"/>
              <a:buChar char="§"/>
            </a:pPr>
            <a:r>
              <a:rPr lang="fr-FR" sz="1400" dirty="0">
                <a:solidFill>
                  <a:prstClr val="black"/>
                </a:solidFill>
                <a:latin typeface="Aptos" panose="020B0004020202020204"/>
                <a:cs typeface="Arial" charset="0"/>
              </a:rPr>
              <a:t>Transportation</a:t>
            </a:r>
          </a:p>
          <a:p>
            <a:pPr marL="285750" lvl="3" indent="-285750">
              <a:buClr>
                <a:srgbClr val="1F497D"/>
              </a:buClr>
              <a:buSzPct val="120000"/>
              <a:buFont typeface="Wingdings" panose="05000000000000000000" pitchFamily="2" charset="2"/>
              <a:buChar char="§"/>
            </a:pPr>
            <a:r>
              <a:rPr lang="fr-FR" sz="1400" dirty="0" err="1">
                <a:solidFill>
                  <a:prstClr val="black"/>
                </a:solidFill>
                <a:latin typeface="Aptos" panose="020B0004020202020204"/>
                <a:cs typeface="Arial" charset="0"/>
              </a:rPr>
              <a:t>Disposal</a:t>
            </a:r>
            <a:endParaRPr lang="fr-FR" sz="1400" dirty="0">
              <a:solidFill>
                <a:prstClr val="black"/>
              </a:solidFill>
              <a:latin typeface="Aptos" panose="020B0004020202020204"/>
              <a:cs typeface="Arial" charset="0"/>
            </a:endParaRPr>
          </a:p>
        </p:txBody>
      </p:sp>
      <p:sp>
        <p:nvSpPr>
          <p:cNvPr id="5" name="Slide Number Placeholder 2">
            <a:extLst>
              <a:ext uri="{FF2B5EF4-FFF2-40B4-BE49-F238E27FC236}">
                <a16:creationId xmlns:a16="http://schemas.microsoft.com/office/drawing/2014/main" id="{184315CC-6F77-E190-2C27-673B5D47F428}"/>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3</a:t>
            </a:fld>
            <a:endParaRPr lang="en-US" dirty="0"/>
          </a:p>
        </p:txBody>
      </p:sp>
    </p:spTree>
    <p:extLst>
      <p:ext uri="{BB962C8B-B14F-4D97-AF65-F5344CB8AC3E}">
        <p14:creationId xmlns:p14="http://schemas.microsoft.com/office/powerpoint/2010/main" val="3971029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C1D07-6417-BDE9-03E8-C238A5ABAAD6}"/>
            </a:ext>
          </a:extLst>
        </p:cNvPr>
        <p:cNvGrpSpPr/>
        <p:nvPr/>
      </p:nvGrpSpPr>
      <p:grpSpPr>
        <a:xfrm>
          <a:off x="0" y="0"/>
          <a:ext cx="0" cy="0"/>
          <a:chOff x="0" y="0"/>
          <a:chExt cx="0" cy="0"/>
        </a:xfrm>
      </p:grpSpPr>
      <p:pic>
        <p:nvPicPr>
          <p:cNvPr id="9" name="Picture 8" descr="Logo&#10;&#10;AI-generated content may be incorrect.">
            <a:extLst>
              <a:ext uri="{FF2B5EF4-FFF2-40B4-BE49-F238E27FC236}">
                <a16:creationId xmlns:a16="http://schemas.microsoft.com/office/drawing/2014/main" id="{3F9891CB-CF3F-FB63-4DAE-C40C37DB68CE}"/>
              </a:ext>
            </a:extLst>
          </p:cNvPr>
          <p:cNvPicPr>
            <a:picLocks noChangeAspect="1"/>
          </p:cNvPicPr>
          <p:nvPr/>
        </p:nvPicPr>
        <p:blipFill>
          <a:blip r:embed="rId3"/>
          <a:stretch>
            <a:fillRect/>
          </a:stretch>
        </p:blipFill>
        <p:spPr>
          <a:xfrm>
            <a:off x="9376487" y="3413936"/>
            <a:ext cx="2276793" cy="1857634"/>
          </a:xfrm>
          <a:prstGeom prst="rect">
            <a:avLst/>
          </a:prstGeom>
        </p:spPr>
      </p:pic>
      <p:sp>
        <p:nvSpPr>
          <p:cNvPr id="2" name="Title 1">
            <a:extLst>
              <a:ext uri="{FF2B5EF4-FFF2-40B4-BE49-F238E27FC236}">
                <a16:creationId xmlns:a16="http://schemas.microsoft.com/office/drawing/2014/main" id="{DA99487B-E779-1AF5-46FE-F5AE2002ACBA}"/>
              </a:ext>
            </a:extLst>
          </p:cNvPr>
          <p:cNvSpPr>
            <a:spLocks noGrp="1"/>
          </p:cNvSpPr>
          <p:nvPr>
            <p:ph type="title"/>
          </p:nvPr>
        </p:nvSpPr>
        <p:spPr>
          <a:xfrm>
            <a:off x="2514600" y="640080"/>
            <a:ext cx="7893595" cy="369332"/>
          </a:xfrm>
        </p:spPr>
        <p:txBody>
          <a:bodyPr/>
          <a:lstStyle/>
          <a:p>
            <a:r>
              <a:rPr lang="en-US" sz="2800" dirty="0"/>
              <a:t>Maritime - Source Development Areas</a:t>
            </a:r>
          </a:p>
        </p:txBody>
      </p:sp>
      <p:sp>
        <p:nvSpPr>
          <p:cNvPr id="30" name="Chevron 8">
            <a:extLst>
              <a:ext uri="{FF2B5EF4-FFF2-40B4-BE49-F238E27FC236}">
                <a16:creationId xmlns:a16="http://schemas.microsoft.com/office/drawing/2014/main" id="{4AF0C135-67BB-E765-4B30-11128C4645EB}"/>
              </a:ext>
            </a:extLst>
          </p:cNvPr>
          <p:cNvSpPr/>
          <p:nvPr/>
        </p:nvSpPr>
        <p:spPr>
          <a:xfrm>
            <a:off x="6034930" y="4953162"/>
            <a:ext cx="4196768" cy="1211410"/>
          </a:xfrm>
          <a:prstGeom prst="chevron">
            <a:avLst/>
          </a:prstGeom>
          <a:solidFill>
            <a:srgbClr val="004B8D"/>
          </a:solidFill>
          <a:ln w="28575" cap="flat" cmpd="sng" algn="ctr">
            <a:solidFill>
              <a:schemeClr val="tx2">
                <a:lumMod val="7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Arial"/>
              <a:ea typeface="+mn-ea"/>
              <a:cs typeface="+mn-cs"/>
            </a:endParaRPr>
          </a:p>
        </p:txBody>
      </p:sp>
      <p:sp>
        <p:nvSpPr>
          <p:cNvPr id="31" name="Pentagon 3">
            <a:extLst>
              <a:ext uri="{FF2B5EF4-FFF2-40B4-BE49-F238E27FC236}">
                <a16:creationId xmlns:a16="http://schemas.microsoft.com/office/drawing/2014/main" id="{276FD9BA-ED28-0A92-2B65-2E91EF9150BE}"/>
              </a:ext>
            </a:extLst>
          </p:cNvPr>
          <p:cNvSpPr/>
          <p:nvPr/>
        </p:nvSpPr>
        <p:spPr>
          <a:xfrm>
            <a:off x="1353808" y="4953162"/>
            <a:ext cx="4947054" cy="1219146"/>
          </a:xfrm>
          <a:prstGeom prst="homePlate">
            <a:avLst/>
          </a:prstGeom>
          <a:solidFill>
            <a:srgbClr val="004B8D"/>
          </a:solidFill>
          <a:ln w="28575" cap="flat" cmpd="sng" algn="ctr">
            <a:solidFill>
              <a:schemeClr val="tx2">
                <a:lumMod val="7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mn-cs"/>
            </a:endParaRPr>
          </a:p>
        </p:txBody>
      </p:sp>
      <p:sp>
        <p:nvSpPr>
          <p:cNvPr id="33" name="TextBox 32">
            <a:extLst>
              <a:ext uri="{FF2B5EF4-FFF2-40B4-BE49-F238E27FC236}">
                <a16:creationId xmlns:a16="http://schemas.microsoft.com/office/drawing/2014/main" id="{33C06923-48A9-EEE6-CFE6-C7988E55A1F6}"/>
              </a:ext>
            </a:extLst>
          </p:cNvPr>
          <p:cNvSpPr txBox="1"/>
          <p:nvPr/>
        </p:nvSpPr>
        <p:spPr>
          <a:xfrm>
            <a:off x="1353808" y="4905855"/>
            <a:ext cx="4681122" cy="1123384"/>
          </a:xfrm>
          <a:prstGeom prst="rect">
            <a:avLst/>
          </a:prstGeom>
          <a:noFill/>
        </p:spPr>
        <p:txBody>
          <a:bodyPr wrap="square" rtlCol="0">
            <a:spAutoFit/>
          </a:bodyPr>
          <a:lstStyle/>
          <a:p>
            <a:pPr marL="214313" marR="0" lvl="0" indent="-214313"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400" b="0" i="0" u="none" strike="noStrike" kern="0" cap="none" spc="0" normalizeH="0" baseline="0" noProof="0" dirty="0">
                <a:ln>
                  <a:noFill/>
                </a:ln>
                <a:solidFill>
                  <a:prstClr val="white"/>
                </a:solidFill>
                <a:effectLst/>
                <a:uLnTx/>
                <a:uFillTx/>
                <a:latin typeface="Aptos" panose="020B0004020202020204"/>
              </a:rPr>
              <a:t>If an item </a:t>
            </a:r>
            <a:r>
              <a:rPr lang="en-US" sz="1400" kern="0" dirty="0">
                <a:solidFill>
                  <a:prstClr val="white"/>
                </a:solidFill>
                <a:latin typeface="Aptos" panose="020B0004020202020204"/>
              </a:rPr>
              <a:t>falls into one of the above category’s, Engineering </a:t>
            </a:r>
            <a:r>
              <a:rPr kumimoji="0" lang="en-US" sz="1400" b="0" i="0" u="none" strike="noStrike" kern="0" cap="none" spc="0" normalizeH="0" baseline="0" noProof="0" dirty="0">
                <a:ln>
                  <a:noFill/>
                </a:ln>
                <a:solidFill>
                  <a:prstClr val="white"/>
                </a:solidFill>
                <a:effectLst/>
                <a:uLnTx/>
                <a:uFillTx/>
                <a:latin typeface="Aptos" panose="020B0004020202020204"/>
              </a:rPr>
              <a:t>Approval must come from </a:t>
            </a:r>
            <a:r>
              <a:rPr kumimoji="0" lang="en-US" sz="1400" b="0" i="0" u="sng" strike="noStrike" kern="0" cap="none" spc="0" normalizeH="0" baseline="0" noProof="0" dirty="0">
                <a:ln>
                  <a:noFill/>
                </a:ln>
                <a:solidFill>
                  <a:prstClr val="white"/>
                </a:solidFill>
                <a:effectLst/>
                <a:uLnTx/>
                <a:uFillTx/>
                <a:latin typeface="Aptos" panose="020B0004020202020204"/>
              </a:rPr>
              <a:t>NAVSEA</a:t>
            </a:r>
            <a:r>
              <a:rPr kumimoji="0" lang="en-US" sz="1400" b="0" i="0" u="none" strike="noStrike" kern="0" cap="none" spc="0" normalizeH="0" baseline="0" noProof="0" dirty="0">
                <a:ln>
                  <a:noFill/>
                </a:ln>
                <a:solidFill>
                  <a:prstClr val="white"/>
                </a:solidFill>
                <a:effectLst/>
                <a:uLnTx/>
                <a:uFillTx/>
                <a:latin typeface="Aptos" panose="020B0004020202020204"/>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white"/>
              </a:solidFill>
              <a:effectLst/>
              <a:uLnTx/>
              <a:uFillTx/>
              <a:latin typeface="Aptos" panose="020B0004020202020204"/>
            </a:endParaRPr>
          </a:p>
          <a:p>
            <a:pPr marL="214313" marR="0" lvl="0" indent="-214313"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400" b="0" i="0" u="none" strike="noStrike" kern="0" cap="none" spc="0" normalizeH="0" baseline="0" noProof="0" dirty="0">
                <a:ln>
                  <a:noFill/>
                </a:ln>
                <a:solidFill>
                  <a:prstClr val="white"/>
                </a:solidFill>
                <a:effectLst/>
                <a:uLnTx/>
                <a:uFillTx/>
                <a:latin typeface="Aptos" panose="020B0004020202020204"/>
              </a:rPr>
              <a:t>If an item falls outside the above categories</a:t>
            </a:r>
            <a:r>
              <a:rPr lang="en-US" sz="1400" kern="0" dirty="0">
                <a:solidFill>
                  <a:prstClr val="white"/>
                </a:solidFill>
                <a:latin typeface="Aptos" panose="020B0004020202020204"/>
              </a:rPr>
              <a:t> (</a:t>
            </a:r>
            <a:r>
              <a:rPr kumimoji="0" lang="en-US" sz="1400" b="0" i="0" u="none" strike="noStrike" kern="0" cap="none" spc="0" normalizeH="0" baseline="0" noProof="0" dirty="0">
                <a:ln>
                  <a:noFill/>
                </a:ln>
                <a:solidFill>
                  <a:prstClr val="white"/>
                </a:solidFill>
                <a:effectLst/>
                <a:uLnTx/>
                <a:uFillTx/>
                <a:latin typeface="Aptos" panose="020B0004020202020204"/>
              </a:rPr>
              <a:t>not an *NSEP SMIC</a:t>
            </a:r>
            <a:r>
              <a:rPr lang="en-US" sz="1400" kern="0" dirty="0">
                <a:solidFill>
                  <a:prstClr val="white"/>
                </a:solidFill>
                <a:latin typeface="Aptos" panose="020B0004020202020204"/>
              </a:rPr>
              <a:t>)</a:t>
            </a:r>
            <a:r>
              <a:rPr kumimoji="0" lang="en-US" sz="1400" b="0" i="0" u="none" strike="noStrike" kern="0" cap="none" spc="0" normalizeH="0" baseline="0" noProof="0" dirty="0">
                <a:ln>
                  <a:noFill/>
                </a:ln>
                <a:solidFill>
                  <a:prstClr val="white"/>
                </a:solidFill>
                <a:effectLst/>
                <a:uLnTx/>
                <a:uFillTx/>
                <a:latin typeface="Aptos" panose="020B0004020202020204"/>
              </a:rPr>
              <a:t>, </a:t>
            </a:r>
            <a:r>
              <a:rPr lang="en-US" sz="1400" kern="0" dirty="0">
                <a:solidFill>
                  <a:prstClr val="white"/>
                </a:solidFill>
                <a:latin typeface="Aptos" panose="020B0004020202020204"/>
              </a:rPr>
              <a:t>WSS can award </a:t>
            </a:r>
            <a:r>
              <a:rPr lang="en-US" sz="1400" u="sng" kern="0" dirty="0">
                <a:solidFill>
                  <a:prstClr val="white"/>
                </a:solidFill>
                <a:latin typeface="Aptos" panose="020B0004020202020204"/>
              </a:rPr>
              <a:t>without</a:t>
            </a:r>
            <a:r>
              <a:rPr lang="en-US" sz="1400" kern="0" dirty="0">
                <a:solidFill>
                  <a:prstClr val="white"/>
                </a:solidFill>
                <a:latin typeface="Aptos" panose="020B0004020202020204"/>
              </a:rPr>
              <a:t> engineering approval</a:t>
            </a:r>
            <a:endParaRPr kumimoji="0" lang="en-US" sz="1400" b="0" i="0" u="none" strike="noStrike" kern="0" cap="none" spc="0" normalizeH="0" baseline="0" noProof="0" dirty="0">
              <a:ln>
                <a:noFill/>
              </a:ln>
              <a:solidFill>
                <a:prstClr val="white"/>
              </a:solidFill>
              <a:effectLst/>
              <a:uLnTx/>
              <a:uFillTx/>
              <a:latin typeface="Aptos" panose="020B0004020202020204"/>
            </a:endParaRPr>
          </a:p>
        </p:txBody>
      </p:sp>
      <p:sp>
        <p:nvSpPr>
          <p:cNvPr id="34" name="TextBox 33">
            <a:extLst>
              <a:ext uri="{FF2B5EF4-FFF2-40B4-BE49-F238E27FC236}">
                <a16:creationId xmlns:a16="http://schemas.microsoft.com/office/drawing/2014/main" id="{AEE9FEBE-12D5-A37C-313D-A3936E75672C}"/>
              </a:ext>
            </a:extLst>
          </p:cNvPr>
          <p:cNvSpPr txBox="1"/>
          <p:nvPr/>
        </p:nvSpPr>
        <p:spPr>
          <a:xfrm>
            <a:off x="1169378" y="6200640"/>
            <a:ext cx="771990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0000"/>
                </a:solidFill>
                <a:effectLst/>
                <a:uLnTx/>
                <a:uFillTx/>
              </a:rPr>
              <a:t>*NSEP SMICs: L1, SS, C1, SB, S1, Q3, Q5, VG, X1-X8, DG, DO,D4, D5, D6, D7, &amp; D8</a:t>
            </a:r>
            <a:r>
              <a:rPr kumimoji="0" lang="en-US" b="0" i="0" u="none" strike="noStrike" kern="0" cap="none" spc="0" normalizeH="0" baseline="0" noProof="0" dirty="0">
                <a:ln>
                  <a:noFill/>
                </a:ln>
                <a:solidFill>
                  <a:srgbClr val="FF0000"/>
                </a:solidFill>
                <a:effectLst/>
                <a:uLnTx/>
                <a:uFillTx/>
              </a:rPr>
              <a:t>.</a:t>
            </a:r>
          </a:p>
        </p:txBody>
      </p:sp>
      <p:sp>
        <p:nvSpPr>
          <p:cNvPr id="35" name="TextBox 34">
            <a:extLst>
              <a:ext uri="{FF2B5EF4-FFF2-40B4-BE49-F238E27FC236}">
                <a16:creationId xmlns:a16="http://schemas.microsoft.com/office/drawing/2014/main" id="{9D1A5AB4-64DF-CEAD-8C29-B2E1AC04817F}"/>
              </a:ext>
            </a:extLst>
          </p:cNvPr>
          <p:cNvSpPr txBox="1"/>
          <p:nvPr/>
        </p:nvSpPr>
        <p:spPr>
          <a:xfrm>
            <a:off x="6668390" y="5144679"/>
            <a:ext cx="3195779"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ptos" panose="020B0004020202020204"/>
              </a:rPr>
              <a:t>Regardless of designation, NAVSUP WSS will help vendors become sources in the MIB.</a:t>
            </a:r>
          </a:p>
        </p:txBody>
      </p:sp>
      <p:grpSp>
        <p:nvGrpSpPr>
          <p:cNvPr id="37" name="Group 36">
            <a:extLst>
              <a:ext uri="{FF2B5EF4-FFF2-40B4-BE49-F238E27FC236}">
                <a16:creationId xmlns:a16="http://schemas.microsoft.com/office/drawing/2014/main" id="{21310B77-B18F-4942-EADE-04FBE4BF63B1}"/>
              </a:ext>
            </a:extLst>
          </p:cNvPr>
          <p:cNvGrpSpPr/>
          <p:nvPr/>
        </p:nvGrpSpPr>
        <p:grpSpPr>
          <a:xfrm>
            <a:off x="5020430" y="1782202"/>
            <a:ext cx="2876917" cy="1699021"/>
            <a:chOff x="5378177" y="1322816"/>
            <a:chExt cx="3590025" cy="2005720"/>
          </a:xfrm>
        </p:grpSpPr>
        <p:pic>
          <p:nvPicPr>
            <p:cNvPr id="38" name="Picture 37">
              <a:extLst>
                <a:ext uri="{FF2B5EF4-FFF2-40B4-BE49-F238E27FC236}">
                  <a16:creationId xmlns:a16="http://schemas.microsoft.com/office/drawing/2014/main" id="{C64C13B7-C66C-F5DC-70F9-10DEA515C392}"/>
                </a:ext>
              </a:extLst>
            </p:cNvPr>
            <p:cNvPicPr>
              <a:picLocks noChangeAspect="1"/>
            </p:cNvPicPr>
            <p:nvPr/>
          </p:nvPicPr>
          <p:blipFill>
            <a:blip r:embed="rId4"/>
            <a:stretch>
              <a:fillRect/>
            </a:stretch>
          </p:blipFill>
          <p:spPr>
            <a:xfrm>
              <a:off x="5378177" y="1322816"/>
              <a:ext cx="3590025" cy="200572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9" name="TextBox 38">
              <a:extLst>
                <a:ext uri="{FF2B5EF4-FFF2-40B4-BE49-F238E27FC236}">
                  <a16:creationId xmlns:a16="http://schemas.microsoft.com/office/drawing/2014/main" id="{39888306-8222-D72B-1B49-508BA9BE4ECC}"/>
                </a:ext>
              </a:extLst>
            </p:cNvPr>
            <p:cNvSpPr txBox="1"/>
            <p:nvPr/>
          </p:nvSpPr>
          <p:spPr>
            <a:xfrm>
              <a:off x="7111805" y="3024586"/>
              <a:ext cx="167558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rPr>
                <a:t>*stock photo</a:t>
              </a:r>
            </a:p>
          </p:txBody>
        </p:sp>
      </p:grpSp>
      <p:sp>
        <p:nvSpPr>
          <p:cNvPr id="3" name="TextBox 2">
            <a:extLst>
              <a:ext uri="{FF2B5EF4-FFF2-40B4-BE49-F238E27FC236}">
                <a16:creationId xmlns:a16="http://schemas.microsoft.com/office/drawing/2014/main" id="{008E6240-318B-E7FB-BF15-D68833703388}"/>
              </a:ext>
            </a:extLst>
          </p:cNvPr>
          <p:cNvSpPr txBox="1"/>
          <p:nvPr/>
        </p:nvSpPr>
        <p:spPr>
          <a:xfrm>
            <a:off x="450043" y="1262464"/>
            <a:ext cx="8439235" cy="3693319"/>
          </a:xfrm>
          <a:prstGeom prst="rect">
            <a:avLst/>
          </a:prstGeom>
          <a:noFill/>
        </p:spPr>
        <p:txBody>
          <a:bodyPr wrap="square" rtlCol="0">
            <a:spAutoFit/>
          </a:bodyPr>
          <a:lstStyle/>
          <a:p>
            <a:r>
              <a:rPr lang="en-US" dirty="0">
                <a:latin typeface="Aptos" panose="020B0004020202020204"/>
              </a:rPr>
              <a:t>There are </a:t>
            </a:r>
            <a:r>
              <a:rPr lang="en-US" b="1" i="1" dirty="0">
                <a:latin typeface="Aptos" panose="020B0004020202020204"/>
              </a:rPr>
              <a:t>many</a:t>
            </a:r>
            <a:r>
              <a:rPr lang="en-US" dirty="0">
                <a:latin typeface="Aptos" panose="020B0004020202020204"/>
              </a:rPr>
              <a:t> types of Engineering Approvals across the Maritime Domain, surface and sub-surface, for example:</a:t>
            </a:r>
          </a:p>
          <a:p>
            <a:pPr marL="742950" lvl="1" indent="-285750">
              <a:buFont typeface="Arial" panose="020B0604020202020204" pitchFamily="34" charset="0"/>
              <a:buChar char="•"/>
            </a:pPr>
            <a:r>
              <a:rPr lang="en-US" dirty="0">
                <a:latin typeface="Aptos" panose="020B0004020202020204"/>
              </a:rPr>
              <a:t>Deep Sea Submergence (DSS)</a:t>
            </a:r>
          </a:p>
          <a:p>
            <a:pPr marL="742950" lvl="1" indent="-285750">
              <a:buFont typeface="Arial" panose="020B0604020202020204" pitchFamily="34" charset="0"/>
              <a:buChar char="•"/>
            </a:pPr>
            <a:r>
              <a:rPr lang="en-US" dirty="0">
                <a:latin typeface="Aptos" panose="020B0004020202020204"/>
              </a:rPr>
              <a:t>Level-1(L1)/Sub-Safe (SS)</a:t>
            </a:r>
          </a:p>
          <a:p>
            <a:pPr marL="742950" lvl="1" indent="-285750">
              <a:buFont typeface="Arial" panose="020B0604020202020204" pitchFamily="34" charset="0"/>
              <a:buChar char="•"/>
            </a:pPr>
            <a:r>
              <a:rPr lang="en-US" dirty="0">
                <a:latin typeface="Aptos" panose="020B0004020202020204"/>
              </a:rPr>
              <a:t>Nuclear Plant Material (NPM)</a:t>
            </a:r>
          </a:p>
          <a:p>
            <a:pPr marL="742950" lvl="1" indent="-285750">
              <a:buFont typeface="Arial" panose="020B0604020202020204" pitchFamily="34" charset="0"/>
              <a:buChar char="•"/>
            </a:pPr>
            <a:r>
              <a:rPr lang="en-US" dirty="0">
                <a:latin typeface="Aptos" panose="020B0004020202020204"/>
              </a:rPr>
              <a:t>NAVSEA Weld Procedures</a:t>
            </a:r>
          </a:p>
          <a:p>
            <a:pPr marL="742950" lvl="1" indent="-285750">
              <a:buFont typeface="Arial" panose="020B0604020202020204" pitchFamily="34" charset="0"/>
              <a:buChar char="•"/>
            </a:pPr>
            <a:r>
              <a:rPr lang="en-US" dirty="0">
                <a:latin typeface="Aptos" panose="020B0004020202020204"/>
              </a:rPr>
              <a:t>NAVSEA NDT Procedures</a:t>
            </a:r>
          </a:p>
          <a:p>
            <a:pPr marL="742950" lvl="1" indent="-285750">
              <a:buFont typeface="Arial" panose="020B0604020202020204" pitchFamily="34" charset="0"/>
              <a:buChar char="•"/>
            </a:pPr>
            <a:r>
              <a:rPr lang="en-US" dirty="0">
                <a:latin typeface="Aptos" panose="020B0004020202020204"/>
              </a:rPr>
              <a:t>Qualified Products Lists (QPL)</a:t>
            </a:r>
          </a:p>
          <a:p>
            <a:pPr marL="1200150" lvl="2" indent="-285750">
              <a:buFont typeface="Arial" panose="020B0604020202020204" pitchFamily="34" charset="0"/>
              <a:buChar char="•"/>
            </a:pPr>
            <a:r>
              <a:rPr lang="en-US" dirty="0">
                <a:latin typeface="Aptos" panose="020B0004020202020204"/>
              </a:rPr>
              <a:t>Consumable Items (DLA QPL)</a:t>
            </a:r>
          </a:p>
          <a:p>
            <a:pPr marL="1200150" lvl="2" indent="-285750">
              <a:buFont typeface="Arial" panose="020B0604020202020204" pitchFamily="34" charset="0"/>
              <a:buChar char="•"/>
            </a:pPr>
            <a:r>
              <a:rPr lang="en-US" dirty="0">
                <a:latin typeface="Aptos" panose="020B0004020202020204"/>
              </a:rPr>
              <a:t>Repairable Items (NAVSEA/NAVSUP QPL)</a:t>
            </a:r>
          </a:p>
          <a:p>
            <a:r>
              <a:rPr lang="en-US" dirty="0">
                <a:latin typeface="Aptos" panose="020B0004020202020204"/>
              </a:rPr>
              <a:t>These approvals can be achieved by working with NAVSUP WSS Maritime </a:t>
            </a:r>
            <a:r>
              <a:rPr lang="en-US" u="sng" dirty="0">
                <a:latin typeface="Aptos" panose="020B0004020202020204"/>
              </a:rPr>
              <a:t>contracting officer</a:t>
            </a:r>
            <a:r>
              <a:rPr lang="en-US" dirty="0">
                <a:latin typeface="Aptos" panose="020B0004020202020204"/>
              </a:rPr>
              <a:t> via the Mechanicsburg DoDAAC: N00104, and NAVSEA Engineering Support Activity (NSLC, NUWC, NSWC).</a:t>
            </a:r>
            <a:r>
              <a:rPr lang="en-US" b="1" dirty="0">
                <a:latin typeface="Aptos" panose="020B0004020202020204"/>
              </a:rPr>
              <a:t> </a:t>
            </a:r>
          </a:p>
        </p:txBody>
      </p:sp>
      <p:pic>
        <p:nvPicPr>
          <p:cNvPr id="4" name="Picture 3">
            <a:extLst>
              <a:ext uri="{FF2B5EF4-FFF2-40B4-BE49-F238E27FC236}">
                <a16:creationId xmlns:a16="http://schemas.microsoft.com/office/drawing/2014/main" id="{A63697A3-BED4-B1D4-6E45-8562C526F1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4431" y="1290530"/>
            <a:ext cx="3374534" cy="1341182"/>
          </a:xfrm>
          <a:prstGeom prst="rect">
            <a:avLst/>
          </a:prstGeom>
          <a:effectLst>
            <a:outerShdw blurRad="50800" dist="38100" algn="l" rotWithShape="0">
              <a:prstClr val="black">
                <a:alpha val="40000"/>
              </a:prstClr>
            </a:outerShdw>
          </a:effectLst>
        </p:spPr>
      </p:pic>
      <p:pic>
        <p:nvPicPr>
          <p:cNvPr id="6" name="Picture 5" descr="Text&#10;&#10;AI-generated content may be incorrect.">
            <a:extLst>
              <a:ext uri="{FF2B5EF4-FFF2-40B4-BE49-F238E27FC236}">
                <a16:creationId xmlns:a16="http://schemas.microsoft.com/office/drawing/2014/main" id="{4BB58CC7-8C44-390D-AF83-5468ED8E0F09}"/>
              </a:ext>
            </a:extLst>
          </p:cNvPr>
          <p:cNvPicPr>
            <a:picLocks noChangeAspect="1"/>
          </p:cNvPicPr>
          <p:nvPr/>
        </p:nvPicPr>
        <p:blipFill>
          <a:blip r:embed="rId6"/>
          <a:stretch>
            <a:fillRect/>
          </a:stretch>
        </p:blipFill>
        <p:spPr>
          <a:xfrm>
            <a:off x="8544431" y="2750563"/>
            <a:ext cx="3374534" cy="570108"/>
          </a:xfrm>
          <a:prstGeom prst="rect">
            <a:avLst/>
          </a:prstGeom>
        </p:spPr>
      </p:pic>
      <p:sp>
        <p:nvSpPr>
          <p:cNvPr id="5" name="Slide Number Placeholder 2">
            <a:extLst>
              <a:ext uri="{FF2B5EF4-FFF2-40B4-BE49-F238E27FC236}">
                <a16:creationId xmlns:a16="http://schemas.microsoft.com/office/drawing/2014/main" id="{785667F8-5415-CE4F-FC00-C6D0E1454405}"/>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30</a:t>
            </a:fld>
            <a:endParaRPr lang="en-US" dirty="0"/>
          </a:p>
        </p:txBody>
      </p:sp>
    </p:spTree>
    <p:extLst>
      <p:ext uri="{BB962C8B-B14F-4D97-AF65-F5344CB8AC3E}">
        <p14:creationId xmlns:p14="http://schemas.microsoft.com/office/powerpoint/2010/main" val="3895233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BEBDA-0192-3D16-6D0E-7B8E69A78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F917BA-231B-B560-12A1-A8ABBBF7DAD8}"/>
              </a:ext>
            </a:extLst>
          </p:cNvPr>
          <p:cNvSpPr>
            <a:spLocks noGrp="1"/>
          </p:cNvSpPr>
          <p:nvPr>
            <p:ph type="title"/>
          </p:nvPr>
        </p:nvSpPr>
        <p:spPr>
          <a:xfrm>
            <a:off x="2514600" y="640080"/>
            <a:ext cx="7893595" cy="369332"/>
          </a:xfrm>
        </p:spPr>
        <p:txBody>
          <a:bodyPr/>
          <a:lstStyle/>
          <a:p>
            <a:r>
              <a:rPr lang="en-US" sz="2800" dirty="0"/>
              <a:t>Source Development Engagement</a:t>
            </a:r>
          </a:p>
        </p:txBody>
      </p:sp>
      <p:grpSp>
        <p:nvGrpSpPr>
          <p:cNvPr id="13" name="Group 12">
            <a:extLst>
              <a:ext uri="{FF2B5EF4-FFF2-40B4-BE49-F238E27FC236}">
                <a16:creationId xmlns:a16="http://schemas.microsoft.com/office/drawing/2014/main" id="{7F8D84F0-9E96-A0C8-C5D5-02F02E16EC76}"/>
              </a:ext>
            </a:extLst>
          </p:cNvPr>
          <p:cNvGrpSpPr/>
          <p:nvPr/>
        </p:nvGrpSpPr>
        <p:grpSpPr>
          <a:xfrm>
            <a:off x="418213" y="1191804"/>
            <a:ext cx="11355573" cy="5124356"/>
            <a:chOff x="58149" y="1442378"/>
            <a:chExt cx="11355573" cy="5124356"/>
          </a:xfrm>
        </p:grpSpPr>
        <p:graphicFrame>
          <p:nvGraphicFramePr>
            <p:cNvPr id="14" name="Diagram 13">
              <a:extLst>
                <a:ext uri="{FF2B5EF4-FFF2-40B4-BE49-F238E27FC236}">
                  <a16:creationId xmlns:a16="http://schemas.microsoft.com/office/drawing/2014/main" id="{B07B61F0-12C3-455B-119E-3EB826726674}"/>
                </a:ext>
              </a:extLst>
            </p:cNvPr>
            <p:cNvGraphicFramePr/>
            <p:nvPr>
              <p:extLst>
                <p:ext uri="{D42A27DB-BD31-4B8C-83A1-F6EECF244321}">
                  <p14:modId xmlns:p14="http://schemas.microsoft.com/office/powerpoint/2010/main" val="579076481"/>
                </p:ext>
              </p:extLst>
            </p:nvPr>
          </p:nvGraphicFramePr>
          <p:xfrm>
            <a:off x="58149" y="1541455"/>
            <a:ext cx="11355573" cy="415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14">
              <a:extLst>
                <a:ext uri="{FF2B5EF4-FFF2-40B4-BE49-F238E27FC236}">
                  <a16:creationId xmlns:a16="http://schemas.microsoft.com/office/drawing/2014/main" id="{62B0BE0E-936C-28E0-A82B-00EE34A982B2}"/>
                </a:ext>
              </a:extLst>
            </p:cNvPr>
            <p:cNvSpPr/>
            <p:nvPr/>
          </p:nvSpPr>
          <p:spPr>
            <a:xfrm>
              <a:off x="2604546" y="1442378"/>
              <a:ext cx="6262777" cy="369332"/>
            </a:xfrm>
            <a:prstGeom prst="rect">
              <a:avLst/>
            </a:prstGeom>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rPr>
                <a:t>Our Process and how it benefits your business:</a:t>
              </a:r>
            </a:p>
          </p:txBody>
        </p:sp>
        <p:sp>
          <p:nvSpPr>
            <p:cNvPr id="16" name="Horizontal Scroll 7">
              <a:extLst>
                <a:ext uri="{FF2B5EF4-FFF2-40B4-BE49-F238E27FC236}">
                  <a16:creationId xmlns:a16="http://schemas.microsoft.com/office/drawing/2014/main" id="{1BAFC281-7A5C-7BFA-5062-6801B07C673E}"/>
                </a:ext>
              </a:extLst>
            </p:cNvPr>
            <p:cNvSpPr/>
            <p:nvPr/>
          </p:nvSpPr>
          <p:spPr>
            <a:xfrm>
              <a:off x="1502602" y="5384267"/>
              <a:ext cx="8466666" cy="1182467"/>
            </a:xfrm>
            <a:prstGeom prst="horizontalScroll">
              <a:avLst/>
            </a:prstGeom>
            <a:solidFill>
              <a:srgbClr val="004B8D"/>
            </a:solidFill>
            <a:ln w="12700" cap="flat" cmpd="sng" algn="ctr">
              <a:solidFill>
                <a:schemeClr val="tx2">
                  <a:lumMod val="75000"/>
                </a:scheme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We want our partners to be </a:t>
              </a:r>
              <a:r>
                <a:rPr kumimoji="0" lang="en-US" sz="1800" b="1" i="1" u="sng"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confident</a:t>
              </a: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that they are making a sound business decision by choosing to work </a:t>
              </a:r>
              <a:r>
                <a:rPr kumimoji="0" lang="en-US" sz="1800" b="1" i="1" u="sng"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with</a:t>
              </a: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USN. </a:t>
              </a:r>
            </a:p>
          </p:txBody>
        </p:sp>
      </p:grpSp>
      <p:sp>
        <p:nvSpPr>
          <p:cNvPr id="3" name="Slide Number Placeholder 2">
            <a:extLst>
              <a:ext uri="{FF2B5EF4-FFF2-40B4-BE49-F238E27FC236}">
                <a16:creationId xmlns:a16="http://schemas.microsoft.com/office/drawing/2014/main" id="{296DC9F8-7C37-3A00-CB7D-DB3C819C8F2B}"/>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31</a:t>
            </a:fld>
            <a:endParaRPr lang="en-US" dirty="0"/>
          </a:p>
        </p:txBody>
      </p:sp>
    </p:spTree>
    <p:extLst>
      <p:ext uri="{BB962C8B-B14F-4D97-AF65-F5344CB8AC3E}">
        <p14:creationId xmlns:p14="http://schemas.microsoft.com/office/powerpoint/2010/main" val="1381963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9F1FF-0FAE-C36E-76AA-67F2F2A599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F587A-7E7D-D816-935D-C4098C98F32A}"/>
              </a:ext>
            </a:extLst>
          </p:cNvPr>
          <p:cNvSpPr>
            <a:spLocks noGrp="1"/>
          </p:cNvSpPr>
          <p:nvPr>
            <p:ph type="title"/>
          </p:nvPr>
        </p:nvSpPr>
        <p:spPr>
          <a:xfrm>
            <a:off x="2514600" y="640080"/>
            <a:ext cx="7893595" cy="369332"/>
          </a:xfrm>
        </p:spPr>
        <p:txBody>
          <a:bodyPr/>
          <a:lstStyle/>
          <a:p>
            <a:r>
              <a:rPr lang="en-US" sz="2800" dirty="0"/>
              <a:t>Aviation SAR Brochure Tips</a:t>
            </a:r>
          </a:p>
        </p:txBody>
      </p:sp>
      <p:sp>
        <p:nvSpPr>
          <p:cNvPr id="9" name="TextBox 8">
            <a:extLst>
              <a:ext uri="{FF2B5EF4-FFF2-40B4-BE49-F238E27FC236}">
                <a16:creationId xmlns:a16="http://schemas.microsoft.com/office/drawing/2014/main" id="{CB3C691F-F5B2-F4BD-FB7A-2108A1F230E6}"/>
              </a:ext>
            </a:extLst>
          </p:cNvPr>
          <p:cNvSpPr txBox="1"/>
          <p:nvPr/>
        </p:nvSpPr>
        <p:spPr>
          <a:xfrm>
            <a:off x="8421104" y="4319035"/>
            <a:ext cx="2788117" cy="1448306"/>
          </a:xfrm>
          <a:prstGeom prst="upArrowCallout">
            <a:avLst>
              <a:gd name="adj1" fmla="val 13253"/>
              <a:gd name="adj2" fmla="val 20326"/>
              <a:gd name="adj3" fmla="val 12616"/>
              <a:gd name="adj4" fmla="val 77774"/>
            </a:avLst>
          </a:prstGeom>
          <a:solidFill>
            <a:srgbClr val="004B8D"/>
          </a:solidFill>
          <a:ln w="12700" cap="flat" cmpd="sng" algn="ctr">
            <a:solidFill>
              <a:schemeClr val="tx2">
                <a:lumMod val="75000"/>
              </a:schemeClr>
            </a:solidFill>
            <a:prstDash val="solid"/>
            <a:miter lim="800000"/>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dirty="0">
                <a:ln>
                  <a:noFill/>
                </a:ln>
                <a:solidFill>
                  <a:prstClr val="white"/>
                </a:solidFill>
                <a:effectLst/>
                <a:uLnTx/>
                <a:uFillTx/>
                <a:latin typeface="Arial"/>
                <a:ea typeface="+mn-ea"/>
                <a:cs typeface="+mn-cs"/>
              </a:rPr>
              <a:t>QR Code leads to </a:t>
            </a:r>
            <a:r>
              <a:rPr kumimoji="0" lang="en-US" sz="1350" b="1" i="1" u="none" strike="noStrike" kern="0" cap="none" spc="0" normalizeH="0" baseline="0" noProof="0" dirty="0">
                <a:ln>
                  <a:noFill/>
                </a:ln>
                <a:solidFill>
                  <a:prstClr val="white"/>
                </a:solidFill>
                <a:effectLst/>
                <a:uLnTx/>
                <a:uFillTx/>
                <a:latin typeface="Arial"/>
                <a:ea typeface="+mn-ea"/>
                <a:cs typeface="+mn-cs"/>
              </a:rPr>
              <a:t>all</a:t>
            </a:r>
            <a:r>
              <a:rPr kumimoji="0" lang="en-US" sz="1350" b="0" i="0" u="none" strike="noStrike" kern="0" cap="none" spc="0" normalizeH="0" baseline="0" noProof="0" dirty="0">
                <a:ln>
                  <a:noFill/>
                </a:ln>
                <a:solidFill>
                  <a:prstClr val="white"/>
                </a:solidFill>
                <a:effectLst/>
                <a:uLnTx/>
                <a:uFillTx/>
                <a:latin typeface="Arial"/>
                <a:ea typeface="+mn-ea"/>
                <a:cs typeface="+mn-cs"/>
              </a:rPr>
              <a:t> NAVSUP SAR Brochures: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dirty="0">
                <a:ln>
                  <a:noFill/>
                </a:ln>
                <a:solidFill>
                  <a:prstClr val="white"/>
                </a:solidFill>
                <a:effectLst/>
                <a:uLnTx/>
                <a:uFillTx/>
                <a:latin typeface="Arial"/>
                <a:ea typeface="+mn-ea"/>
                <a:cs typeface="+mn-cs"/>
              </a:rPr>
              <a:t>Spares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dirty="0">
                <a:ln>
                  <a:noFill/>
                </a:ln>
                <a:solidFill>
                  <a:prstClr val="white"/>
                </a:solidFill>
                <a:effectLst/>
                <a:uLnTx/>
                <a:uFillTx/>
                <a:latin typeface="Arial"/>
                <a:ea typeface="+mn-ea"/>
                <a:cs typeface="+mn-cs"/>
              </a:rPr>
              <a:t>Repairs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50" b="0" i="0" u="none" strike="noStrike" kern="0" cap="none" spc="0" normalizeH="0" baseline="0" noProof="0" dirty="0">
                <a:ln>
                  <a:noFill/>
                </a:ln>
                <a:solidFill>
                  <a:prstClr val="white"/>
                </a:solidFill>
                <a:effectLst/>
                <a:uLnTx/>
                <a:uFillTx/>
                <a:latin typeface="Arial"/>
                <a:ea typeface="+mn-ea"/>
                <a:cs typeface="+mn-cs"/>
              </a:rPr>
              <a:t>Additive Manufacturing</a:t>
            </a:r>
          </a:p>
        </p:txBody>
      </p:sp>
      <p:pic>
        <p:nvPicPr>
          <p:cNvPr id="10" name="Picture 9">
            <a:extLst>
              <a:ext uri="{FF2B5EF4-FFF2-40B4-BE49-F238E27FC236}">
                <a16:creationId xmlns:a16="http://schemas.microsoft.com/office/drawing/2014/main" id="{23C567A6-3ED0-336A-14AD-44A9AC32FE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4153" y="1333894"/>
            <a:ext cx="2902017" cy="2902017"/>
          </a:xfrm>
          <a:prstGeom prst="rect">
            <a:avLst/>
          </a:prstGeom>
        </p:spPr>
      </p:pic>
      <p:sp>
        <p:nvSpPr>
          <p:cNvPr id="4" name="Slide Number Placeholder 2">
            <a:extLst>
              <a:ext uri="{FF2B5EF4-FFF2-40B4-BE49-F238E27FC236}">
                <a16:creationId xmlns:a16="http://schemas.microsoft.com/office/drawing/2014/main" id="{FFBAD78F-AFF5-C74E-795A-6F9ED83497D7}"/>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32</a:t>
            </a:fld>
            <a:endParaRPr lang="en-US" dirty="0"/>
          </a:p>
        </p:txBody>
      </p:sp>
      <p:sp>
        <p:nvSpPr>
          <p:cNvPr id="8" name="Content Placeholder 13">
            <a:extLst>
              <a:ext uri="{FF2B5EF4-FFF2-40B4-BE49-F238E27FC236}">
                <a16:creationId xmlns:a16="http://schemas.microsoft.com/office/drawing/2014/main" id="{3E543CD0-E377-E240-5812-B434D1971678}"/>
              </a:ext>
            </a:extLst>
          </p:cNvPr>
          <p:cNvSpPr txBox="1">
            <a:spLocks/>
          </p:cNvSpPr>
          <p:nvPr/>
        </p:nvSpPr>
        <p:spPr>
          <a:xfrm>
            <a:off x="543886" y="1550131"/>
            <a:ext cx="6989371" cy="1525577"/>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000" dirty="0">
                <a:latin typeface="Aptos" panose="020B0004020202020204" pitchFamily="34" charset="0"/>
              </a:rPr>
              <a:t>NAVSUP WSS is the SAR submission Focal Point for USN Aviation.</a:t>
            </a:r>
          </a:p>
          <a:p>
            <a:pPr>
              <a:lnSpc>
                <a:spcPct val="100000"/>
              </a:lnSpc>
              <a:spcBef>
                <a:spcPts val="0"/>
              </a:spcBef>
            </a:pPr>
            <a:endParaRPr lang="en-US" sz="2000" dirty="0">
              <a:latin typeface="Aptos" panose="020B0004020202020204" pitchFamily="34" charset="0"/>
            </a:endParaRPr>
          </a:p>
          <a:p>
            <a:pPr>
              <a:lnSpc>
                <a:spcPct val="100000"/>
              </a:lnSpc>
              <a:spcBef>
                <a:spcPts val="0"/>
              </a:spcBef>
            </a:pPr>
            <a:r>
              <a:rPr lang="en-US" sz="2000" dirty="0">
                <a:latin typeface="Aptos" panose="020B0004020202020204" pitchFamily="34" charset="0"/>
              </a:rPr>
              <a:t>Please reach out to the solicitation POC if you are interested supporting the USN, regardless if you are an approved source.</a:t>
            </a:r>
          </a:p>
          <a:p>
            <a:pPr>
              <a:lnSpc>
                <a:spcPct val="100000"/>
              </a:lnSpc>
              <a:spcBef>
                <a:spcPts val="0"/>
              </a:spcBef>
            </a:pPr>
            <a:endParaRPr lang="en-US" sz="2000" dirty="0">
              <a:latin typeface="Franklin Gothic Book" panose="020B0503020102020204" pitchFamily="34" charset="0"/>
            </a:endParaRPr>
          </a:p>
        </p:txBody>
      </p:sp>
      <p:sp>
        <p:nvSpPr>
          <p:cNvPr id="13" name="Content Placeholder 13">
            <a:extLst>
              <a:ext uri="{FF2B5EF4-FFF2-40B4-BE49-F238E27FC236}">
                <a16:creationId xmlns:a16="http://schemas.microsoft.com/office/drawing/2014/main" id="{EED088D7-EEFF-0318-6D06-A2B7CF1023E7}"/>
              </a:ext>
            </a:extLst>
          </p:cNvPr>
          <p:cNvSpPr txBox="1">
            <a:spLocks/>
          </p:cNvSpPr>
          <p:nvPr/>
        </p:nvSpPr>
        <p:spPr>
          <a:xfrm>
            <a:off x="543885" y="3283527"/>
            <a:ext cx="6989371" cy="1525577"/>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000" dirty="0">
                <a:latin typeface="Aptos" panose="020B0004020202020204" pitchFamily="34" charset="0"/>
              </a:rPr>
              <a:t>SAR Tips:</a:t>
            </a:r>
          </a:p>
          <a:p>
            <a:pPr lvl="1">
              <a:lnSpc>
                <a:spcPct val="100000"/>
              </a:lnSpc>
              <a:spcBef>
                <a:spcPts val="0"/>
              </a:spcBef>
            </a:pPr>
            <a:r>
              <a:rPr lang="en-US" sz="2000" dirty="0">
                <a:latin typeface="Aptos" panose="020B0004020202020204" pitchFamily="34" charset="0"/>
              </a:rPr>
              <a:t>Follow alphabetical ordering convention for the information requirements laid out in the brochure.</a:t>
            </a:r>
          </a:p>
          <a:p>
            <a:pPr lvl="1">
              <a:lnSpc>
                <a:spcPct val="100000"/>
              </a:lnSpc>
              <a:spcBef>
                <a:spcPts val="0"/>
              </a:spcBef>
            </a:pPr>
            <a:endParaRPr lang="en-US" sz="2000" dirty="0">
              <a:latin typeface="Aptos" panose="020B0004020202020204" pitchFamily="34" charset="0"/>
            </a:endParaRPr>
          </a:p>
          <a:p>
            <a:pPr lvl="1">
              <a:lnSpc>
                <a:spcPct val="100000"/>
              </a:lnSpc>
              <a:spcBef>
                <a:spcPts val="0"/>
              </a:spcBef>
            </a:pPr>
            <a:r>
              <a:rPr lang="en-US" sz="2000" dirty="0">
                <a:latin typeface="Aptos" panose="020B0004020202020204" pitchFamily="34" charset="0"/>
              </a:rPr>
              <a:t>When submitting on Same or Similar item, please ensure you provide historical contract information (with government). </a:t>
            </a:r>
          </a:p>
          <a:p>
            <a:pPr lvl="1">
              <a:lnSpc>
                <a:spcPct val="100000"/>
              </a:lnSpc>
              <a:spcBef>
                <a:spcPts val="0"/>
              </a:spcBef>
            </a:pPr>
            <a:endParaRPr lang="en-US" sz="2000" dirty="0">
              <a:latin typeface="Aptos" panose="020B0004020202020204" pitchFamily="34" charset="0"/>
            </a:endParaRPr>
          </a:p>
          <a:p>
            <a:pPr lvl="1">
              <a:lnSpc>
                <a:spcPct val="100000"/>
              </a:lnSpc>
              <a:spcBef>
                <a:spcPts val="0"/>
              </a:spcBef>
            </a:pPr>
            <a:r>
              <a:rPr lang="en-US" sz="2000" dirty="0">
                <a:latin typeface="Aptos" panose="020B0004020202020204" pitchFamily="34" charset="0"/>
              </a:rPr>
              <a:t>Any items left blank will result in an immediate rejection; contact N23 if you have any questions regarding content. </a:t>
            </a:r>
          </a:p>
          <a:p>
            <a:pPr>
              <a:lnSpc>
                <a:spcPct val="100000"/>
              </a:lnSpc>
              <a:spcBef>
                <a:spcPts val="0"/>
              </a:spcBef>
            </a:pPr>
            <a:endParaRPr lang="en-US" sz="2000" dirty="0">
              <a:latin typeface="Franklin Gothic Book" panose="020B0503020102020204" pitchFamily="34" charset="0"/>
            </a:endParaRPr>
          </a:p>
        </p:txBody>
      </p:sp>
    </p:spTree>
    <p:extLst>
      <p:ext uri="{BB962C8B-B14F-4D97-AF65-F5344CB8AC3E}">
        <p14:creationId xmlns:p14="http://schemas.microsoft.com/office/powerpoint/2010/main" val="2111325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9323417-0A53-EB8D-9B0F-30F07D40F9F1}"/>
              </a:ext>
            </a:extLst>
          </p:cNvPr>
          <p:cNvSpPr>
            <a:spLocks noGrp="1"/>
          </p:cNvSpPr>
          <p:nvPr>
            <p:ph type="sldNum" sz="quarter" idx="4"/>
          </p:nvPr>
        </p:nvSpPr>
        <p:spPr>
          <a:xfrm>
            <a:off x="11454667" y="6460328"/>
            <a:ext cx="672872" cy="368187"/>
          </a:xfrm>
        </p:spPr>
        <p:txBody>
          <a:bodyPr/>
          <a:lstStyle/>
          <a:p>
            <a:fld id="{AD432D09-116F-4781-84DB-B2C773F5F217}" type="slidenum">
              <a:rPr lang="en-US" smtClean="0"/>
              <a:pPr/>
              <a:t>33</a:t>
            </a:fld>
            <a:endParaRPr lang="en-US" dirty="0"/>
          </a:p>
        </p:txBody>
      </p:sp>
      <p:sp>
        <p:nvSpPr>
          <p:cNvPr id="6" name="Title 5">
            <a:extLst>
              <a:ext uri="{FF2B5EF4-FFF2-40B4-BE49-F238E27FC236}">
                <a16:creationId xmlns:a16="http://schemas.microsoft.com/office/drawing/2014/main" id="{0C492F00-1060-D8A0-12E4-DCF52FEC885A}"/>
              </a:ext>
            </a:extLst>
          </p:cNvPr>
          <p:cNvSpPr>
            <a:spLocks noGrp="1"/>
          </p:cNvSpPr>
          <p:nvPr>
            <p:ph type="title"/>
          </p:nvPr>
        </p:nvSpPr>
        <p:spPr>
          <a:xfrm>
            <a:off x="2480803" y="626705"/>
            <a:ext cx="7893595" cy="369332"/>
          </a:xfrm>
        </p:spPr>
        <p:txBody>
          <a:bodyPr/>
          <a:lstStyle/>
          <a:p>
            <a:r>
              <a:rPr lang="en-US" sz="2800" dirty="0"/>
              <a:t>Business Opportunities</a:t>
            </a:r>
          </a:p>
        </p:txBody>
      </p:sp>
      <p:sp>
        <p:nvSpPr>
          <p:cNvPr id="31" name="Rounded Rectangle 26">
            <a:extLst>
              <a:ext uri="{FF2B5EF4-FFF2-40B4-BE49-F238E27FC236}">
                <a16:creationId xmlns:a16="http://schemas.microsoft.com/office/drawing/2014/main" id="{2783B0B8-D0B3-72CE-20A0-332CFFE85C60}"/>
              </a:ext>
            </a:extLst>
          </p:cNvPr>
          <p:cNvSpPr/>
          <p:nvPr/>
        </p:nvSpPr>
        <p:spPr>
          <a:xfrm>
            <a:off x="8956733" y="1450232"/>
            <a:ext cx="2650870" cy="4684896"/>
          </a:xfrm>
          <a:prstGeom prst="roundRect">
            <a:avLst/>
          </a:prstGeom>
          <a:solidFill>
            <a:schemeClr val="bg2">
              <a:lumMod val="75000"/>
            </a:schemeClr>
          </a:solidFill>
          <a:ln>
            <a:solidFill>
              <a:schemeClr val="tx2">
                <a:lumMod val="75000"/>
              </a:schemeClr>
            </a:solidFill>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32" name="Rounded Rectangle 14">
            <a:extLst>
              <a:ext uri="{FF2B5EF4-FFF2-40B4-BE49-F238E27FC236}">
                <a16:creationId xmlns:a16="http://schemas.microsoft.com/office/drawing/2014/main" id="{2050EAFC-4868-DC8F-CCC7-4EC73BF53AA1}"/>
              </a:ext>
            </a:extLst>
          </p:cNvPr>
          <p:cNvSpPr/>
          <p:nvPr/>
        </p:nvSpPr>
        <p:spPr>
          <a:xfrm>
            <a:off x="778355" y="1429963"/>
            <a:ext cx="3040406" cy="5206763"/>
          </a:xfrm>
          <a:prstGeom prst="roundRect">
            <a:avLst/>
          </a:prstGeom>
          <a:solidFill>
            <a:schemeClr val="bg2">
              <a:lumMod val="75000"/>
            </a:schemeClr>
          </a:solidFill>
          <a:ln>
            <a:solidFill>
              <a:schemeClr val="tx2">
                <a:lumMod val="75000"/>
              </a:schemeClr>
            </a:solidFill>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pic>
        <p:nvPicPr>
          <p:cNvPr id="33" name="Picture 32">
            <a:extLst>
              <a:ext uri="{FF2B5EF4-FFF2-40B4-BE49-F238E27FC236}">
                <a16:creationId xmlns:a16="http://schemas.microsoft.com/office/drawing/2014/main" id="{02CC3F5B-1C23-6551-B1A6-F01848AEA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965" y="3703197"/>
            <a:ext cx="1868403" cy="1139270"/>
          </a:xfrm>
          <a:prstGeom prst="rect">
            <a:avLst/>
          </a:prstGeom>
        </p:spPr>
      </p:pic>
      <p:sp>
        <p:nvSpPr>
          <p:cNvPr id="34" name="TextBox 33">
            <a:extLst>
              <a:ext uri="{FF2B5EF4-FFF2-40B4-BE49-F238E27FC236}">
                <a16:creationId xmlns:a16="http://schemas.microsoft.com/office/drawing/2014/main" id="{F641486F-B7BB-9535-B209-46EC684D1577}"/>
              </a:ext>
            </a:extLst>
          </p:cNvPr>
          <p:cNvSpPr txBox="1"/>
          <p:nvPr/>
        </p:nvSpPr>
        <p:spPr>
          <a:xfrm>
            <a:off x="4530538" y="1196605"/>
            <a:ext cx="3603241" cy="927437"/>
          </a:xfrm>
          <a:prstGeom prst="round2DiagRect">
            <a:avLst>
              <a:gd name="adj1" fmla="val 16667"/>
              <a:gd name="adj2" fmla="val 18083"/>
            </a:avLst>
          </a:prstGeom>
          <a:gradFill flip="none" rotWithShape="1">
            <a:gsLst>
              <a:gs pos="0">
                <a:schemeClr val="bg2">
                  <a:lumMod val="25000"/>
                </a:schemeClr>
              </a:gs>
              <a:gs pos="48000">
                <a:schemeClr val="bg2">
                  <a:lumMod val="50000"/>
                </a:schemeClr>
              </a:gs>
              <a:gs pos="100000">
                <a:schemeClr val="bg2">
                  <a:lumMod val="75000"/>
                </a:schemeClr>
              </a:gs>
            </a:gsLst>
            <a:lin ang="16200000" scaled="1"/>
            <a:tileRect/>
          </a:gradFill>
          <a:ln>
            <a:noFill/>
          </a:ln>
          <a:effectLst>
            <a:outerShdw blurRad="50800" dist="38100" algn="l" rotWithShape="0">
              <a:prstClr val="black">
                <a:alpha val="40000"/>
              </a:prst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outerShdw blurRad="50800" dist="38100" dir="16200000" rotWithShape="0">
                    <a:prstClr val="black">
                      <a:alpha val="40000"/>
                    </a:prstClr>
                  </a:outerShdw>
                </a:effectLst>
                <a:uLnTx/>
                <a:uFillTx/>
                <a:latin typeface="Arial"/>
                <a:ea typeface="+mn-ea"/>
                <a:cs typeface="+mn-cs"/>
              </a:rPr>
              <a:t>Can you Manufacture or Repair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outerShdw blurRad="50800" dist="38100" dir="16200000" rotWithShape="0">
                    <a:prstClr val="black">
                      <a:alpha val="40000"/>
                    </a:prstClr>
                  </a:outerShdw>
                </a:effectLst>
                <a:uLnTx/>
                <a:uFillTx/>
                <a:latin typeface="Arial"/>
                <a:ea typeface="+mn-ea"/>
                <a:cs typeface="+mn-cs"/>
              </a:rPr>
              <a:t>Maritime or Aviation components?</a:t>
            </a:r>
          </a:p>
        </p:txBody>
      </p:sp>
      <p:pic>
        <p:nvPicPr>
          <p:cNvPr id="35" name="Picture 3" descr="C:\Users\robert.w.hughes\Desktop\ISO.jpg">
            <a:extLst>
              <a:ext uri="{FF2B5EF4-FFF2-40B4-BE49-F238E27FC236}">
                <a16:creationId xmlns:a16="http://schemas.microsoft.com/office/drawing/2014/main" id="{F88D321D-6177-FE26-4344-DFDBC6A615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5101" y="2071585"/>
            <a:ext cx="1847850" cy="762000"/>
          </a:xfrm>
          <a:prstGeom prst="roundRect">
            <a:avLst>
              <a:gd name="adj" fmla="val 16667"/>
            </a:avLst>
          </a:prstGeom>
          <a:solidFill>
            <a:sysClr val="window" lastClr="FFFFFF"/>
          </a:solidFill>
          <a:ln w="12700" cap="flat" cmpd="sng" algn="ctr">
            <a:solidFill>
              <a:srgbClr val="A5A5A5"/>
            </a:solidFill>
            <a:prstDash val="solid"/>
            <a:miter lim="800000"/>
          </a:ln>
          <a:effectLst/>
        </p:spPr>
      </p:pic>
      <p:pic>
        <p:nvPicPr>
          <p:cNvPr id="36" name="Picture 20" descr="C:\Users\robert.w.hughes\Desktop\NADCAP.png">
            <a:extLst>
              <a:ext uri="{FF2B5EF4-FFF2-40B4-BE49-F238E27FC236}">
                <a16:creationId xmlns:a16="http://schemas.microsoft.com/office/drawing/2014/main" id="{2798523B-1A31-BB46-88C7-DFEB58C94A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2139" y="2918719"/>
            <a:ext cx="1720057" cy="631088"/>
          </a:xfrm>
          <a:prstGeom prst="roundRect">
            <a:avLst>
              <a:gd name="adj" fmla="val 16667"/>
            </a:avLst>
          </a:prstGeom>
          <a:solidFill>
            <a:sysClr val="window" lastClr="FFFFFF"/>
          </a:solidFill>
          <a:ln w="12700" cap="flat" cmpd="sng" algn="ctr">
            <a:solidFill>
              <a:srgbClr val="A5A5A5"/>
            </a:solidFill>
            <a:prstDash val="solid"/>
            <a:miter lim="800000"/>
          </a:ln>
          <a:effectLst/>
        </p:spPr>
      </p:pic>
      <p:sp>
        <p:nvSpPr>
          <p:cNvPr id="37" name="Rounded Rectangle 11">
            <a:extLst>
              <a:ext uri="{FF2B5EF4-FFF2-40B4-BE49-F238E27FC236}">
                <a16:creationId xmlns:a16="http://schemas.microsoft.com/office/drawing/2014/main" id="{E5797DDE-EDC6-D2D9-426A-2E8DA536D5E9}"/>
              </a:ext>
            </a:extLst>
          </p:cNvPr>
          <p:cNvSpPr/>
          <p:nvPr/>
        </p:nvSpPr>
        <p:spPr>
          <a:xfrm>
            <a:off x="9275295" y="1554766"/>
            <a:ext cx="2013746" cy="340519"/>
          </a:xfrm>
          <a:prstGeom prst="roundRect">
            <a:avLst/>
          </a:prstGeom>
          <a:solidFill>
            <a:schemeClr val="bg2">
              <a:lumMod val="25000"/>
            </a:schemeClr>
          </a:solidFill>
          <a:ln>
            <a:noFill/>
          </a:ln>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Certified / Compliant:</a:t>
            </a:r>
          </a:p>
        </p:txBody>
      </p:sp>
      <p:sp>
        <p:nvSpPr>
          <p:cNvPr id="38" name="TextBox 37">
            <a:extLst>
              <a:ext uri="{FF2B5EF4-FFF2-40B4-BE49-F238E27FC236}">
                <a16:creationId xmlns:a16="http://schemas.microsoft.com/office/drawing/2014/main" id="{4FCD6A39-1B7A-38CD-5080-1D5047729768}"/>
              </a:ext>
            </a:extLst>
          </p:cNvPr>
          <p:cNvSpPr txBox="1"/>
          <p:nvPr/>
        </p:nvSpPr>
        <p:spPr>
          <a:xfrm>
            <a:off x="1078565" y="1524671"/>
            <a:ext cx="2345966" cy="578882"/>
          </a:xfrm>
          <a:prstGeom prst="roundRect">
            <a:avLst/>
          </a:prstGeom>
          <a:solidFill>
            <a:schemeClr val="bg2">
              <a:lumMod val="25000"/>
            </a:schemeClr>
          </a:solidFill>
          <a:ln>
            <a:noFill/>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Finding Business Opportunities:</a:t>
            </a:r>
          </a:p>
        </p:txBody>
      </p:sp>
      <p:pic>
        <p:nvPicPr>
          <p:cNvPr id="39" name="Picture 7" descr="C:\Users\robert.w.hughes\Desktop\CNC.jpg">
            <a:extLst>
              <a:ext uri="{FF2B5EF4-FFF2-40B4-BE49-F238E27FC236}">
                <a16:creationId xmlns:a16="http://schemas.microsoft.com/office/drawing/2014/main" id="{0BA48BC6-B637-8A8E-0356-8B0C3ABC26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6112" y="2224792"/>
            <a:ext cx="2352091" cy="15653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0" name="Picture 9" descr="Navy Electronic Commerce Online">
            <a:extLst>
              <a:ext uri="{FF2B5EF4-FFF2-40B4-BE49-F238E27FC236}">
                <a16:creationId xmlns:a16="http://schemas.microsoft.com/office/drawing/2014/main" id="{21DE909E-8988-BABF-852F-57B5FDC93E4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349" y="4005115"/>
            <a:ext cx="2739013" cy="411354"/>
          </a:xfrm>
          <a:prstGeom prst="roundRect">
            <a:avLst>
              <a:gd name="adj" fmla="val 16667"/>
            </a:avLst>
          </a:prstGeom>
          <a:solidFill>
            <a:sysClr val="window" lastClr="FFFFFF"/>
          </a:solidFill>
          <a:ln w="12700" cap="flat" cmpd="sng" algn="ctr">
            <a:solidFill>
              <a:srgbClr val="A5A5A5"/>
            </a:solidFill>
            <a:prstDash val="solid"/>
            <a:miter lim="800000"/>
          </a:ln>
          <a:effectLst>
            <a:outerShdw blurRad="50800" dist="38100" dir="2700000" algn="tl" rotWithShape="0">
              <a:prstClr val="black">
                <a:alpha val="40000"/>
              </a:prstClr>
            </a:outerShdw>
          </a:effectLst>
        </p:spPr>
      </p:pic>
      <p:pic>
        <p:nvPicPr>
          <p:cNvPr id="41" name="Picture 40">
            <a:extLst>
              <a:ext uri="{FF2B5EF4-FFF2-40B4-BE49-F238E27FC236}">
                <a16:creationId xmlns:a16="http://schemas.microsoft.com/office/drawing/2014/main" id="{1C6256A3-F7D1-3D11-1AD3-B500C2212543}"/>
              </a:ext>
            </a:extLst>
          </p:cNvPr>
          <p:cNvPicPr>
            <a:picLocks noChangeAspect="1"/>
          </p:cNvPicPr>
          <p:nvPr/>
        </p:nvPicPr>
        <p:blipFill>
          <a:blip r:embed="rId8"/>
          <a:stretch>
            <a:fillRect/>
          </a:stretch>
        </p:blipFill>
        <p:spPr>
          <a:xfrm>
            <a:off x="833872" y="2246253"/>
            <a:ext cx="2099786" cy="1506989"/>
          </a:xfrm>
          <a:prstGeom prst="rect">
            <a:avLst/>
          </a:prstGeom>
        </p:spPr>
      </p:pic>
      <p:pic>
        <p:nvPicPr>
          <p:cNvPr id="43" name="Picture 42">
            <a:extLst>
              <a:ext uri="{FF2B5EF4-FFF2-40B4-BE49-F238E27FC236}">
                <a16:creationId xmlns:a16="http://schemas.microsoft.com/office/drawing/2014/main" id="{63ED57C0-020D-6F52-7EB2-642765BB60BB}"/>
              </a:ext>
            </a:extLst>
          </p:cNvPr>
          <p:cNvPicPr>
            <a:picLocks noChangeAspect="1"/>
          </p:cNvPicPr>
          <p:nvPr/>
        </p:nvPicPr>
        <p:blipFill>
          <a:blip r:embed="rId9"/>
          <a:stretch>
            <a:fillRect/>
          </a:stretch>
        </p:blipFill>
        <p:spPr>
          <a:xfrm>
            <a:off x="2521686" y="2430051"/>
            <a:ext cx="1243808" cy="1070902"/>
          </a:xfrm>
          <a:prstGeom prst="rect">
            <a:avLst/>
          </a:prstGeom>
          <a:ln w="38100">
            <a:solidFill>
              <a:srgbClr val="FFC000">
                <a:lumMod val="60000"/>
                <a:lumOff val="40000"/>
              </a:srgbClr>
            </a:solidFill>
          </a:ln>
        </p:spPr>
      </p:pic>
      <p:pic>
        <p:nvPicPr>
          <p:cNvPr id="44" name="Picture 43">
            <a:extLst>
              <a:ext uri="{FF2B5EF4-FFF2-40B4-BE49-F238E27FC236}">
                <a16:creationId xmlns:a16="http://schemas.microsoft.com/office/drawing/2014/main" id="{0313EE1D-3B6E-1FE6-4EC6-5273199B5B0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54714" y="5661395"/>
            <a:ext cx="2496024" cy="992025"/>
          </a:xfrm>
          <a:prstGeom prst="rect">
            <a:avLst/>
          </a:prstGeom>
          <a:effectLst>
            <a:outerShdw blurRad="50800" dist="38100" algn="l" rotWithShape="0">
              <a:prstClr val="black">
                <a:alpha val="40000"/>
              </a:prstClr>
            </a:outerShdw>
          </a:effectLst>
        </p:spPr>
      </p:pic>
      <p:pic>
        <p:nvPicPr>
          <p:cNvPr id="45" name="Picture 44">
            <a:extLst>
              <a:ext uri="{FF2B5EF4-FFF2-40B4-BE49-F238E27FC236}">
                <a16:creationId xmlns:a16="http://schemas.microsoft.com/office/drawing/2014/main" id="{6F4C0C0C-4628-68F4-185B-66182D8A95BF}"/>
              </a:ext>
            </a:extLst>
          </p:cNvPr>
          <p:cNvPicPr>
            <a:picLocks noChangeAspect="1"/>
          </p:cNvPicPr>
          <p:nvPr/>
        </p:nvPicPr>
        <p:blipFill rotWithShape="1">
          <a:blip r:embed="rId11"/>
          <a:srcRect l="3685" t="7602" r="1957" b="-2350"/>
          <a:stretch/>
        </p:blipFill>
        <p:spPr>
          <a:xfrm>
            <a:off x="4285192" y="4472395"/>
            <a:ext cx="1928830" cy="1023728"/>
          </a:xfrm>
          <a:prstGeom prst="rect">
            <a:avLst/>
          </a:prstGeom>
          <a:solidFill>
            <a:srgbClr val="FFFFFF">
              <a:shade val="85000"/>
            </a:srgbClr>
          </a:solidFill>
          <a:ln w="3175" cap="sq" cmpd="sng" algn="ctr">
            <a:solidFill>
              <a:schemeClr val="tx2">
                <a:lumMod val="75000"/>
              </a:schemeClr>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6" name="TextBox 45">
            <a:extLst>
              <a:ext uri="{FF2B5EF4-FFF2-40B4-BE49-F238E27FC236}">
                <a16:creationId xmlns:a16="http://schemas.microsoft.com/office/drawing/2014/main" id="{CF48A0B3-C941-9554-DBE4-DB3E1A5B2A84}"/>
              </a:ext>
            </a:extLst>
          </p:cNvPr>
          <p:cNvSpPr txBox="1"/>
          <p:nvPr/>
        </p:nvSpPr>
        <p:spPr>
          <a:xfrm>
            <a:off x="4588419" y="3936339"/>
            <a:ext cx="3614419" cy="340519"/>
          </a:xfrm>
          <a:prstGeom prst="roundRect">
            <a:avLst/>
          </a:prstGeom>
          <a:solidFill>
            <a:schemeClr val="bg2">
              <a:lumMod val="25000"/>
            </a:schemeClr>
          </a:solidFill>
          <a:ln>
            <a:noFill/>
          </a:ln>
          <a:effectLst>
            <a:outerShdw blurRad="50800" dist="38100" algn="l" rotWithShape="0">
              <a:prstClr val="black">
                <a:alpha val="40000"/>
              </a:prst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Know your customer:</a:t>
            </a:r>
          </a:p>
        </p:txBody>
      </p:sp>
      <p:pic>
        <p:nvPicPr>
          <p:cNvPr id="47" name="Picture 46">
            <a:extLst>
              <a:ext uri="{FF2B5EF4-FFF2-40B4-BE49-F238E27FC236}">
                <a16:creationId xmlns:a16="http://schemas.microsoft.com/office/drawing/2014/main" id="{91F7953E-EFF4-6DB6-78A6-4BF5F15D005D}"/>
              </a:ext>
            </a:extLst>
          </p:cNvPr>
          <p:cNvPicPr>
            <a:picLocks noChangeAspect="1"/>
          </p:cNvPicPr>
          <p:nvPr/>
        </p:nvPicPr>
        <p:blipFill>
          <a:blip r:embed="rId12"/>
          <a:stretch>
            <a:fillRect/>
          </a:stretch>
        </p:blipFill>
        <p:spPr>
          <a:xfrm>
            <a:off x="9925231" y="4503337"/>
            <a:ext cx="1213631" cy="1383457"/>
          </a:xfrm>
          <a:prstGeom prst="rect">
            <a:avLst/>
          </a:prstGeom>
        </p:spPr>
      </p:pic>
      <p:grpSp>
        <p:nvGrpSpPr>
          <p:cNvPr id="48" name="Group 47">
            <a:extLst>
              <a:ext uri="{FF2B5EF4-FFF2-40B4-BE49-F238E27FC236}">
                <a16:creationId xmlns:a16="http://schemas.microsoft.com/office/drawing/2014/main" id="{828E8023-7D3A-BAD4-8653-8D7A62EB6439}"/>
              </a:ext>
            </a:extLst>
          </p:cNvPr>
          <p:cNvGrpSpPr/>
          <p:nvPr/>
        </p:nvGrpSpPr>
        <p:grpSpPr>
          <a:xfrm>
            <a:off x="1372619" y="4757058"/>
            <a:ext cx="1803900" cy="1530937"/>
            <a:chOff x="559721" y="3919854"/>
            <a:chExt cx="2920579" cy="2526850"/>
          </a:xfrm>
        </p:grpSpPr>
        <p:pic>
          <p:nvPicPr>
            <p:cNvPr id="49" name="Picture 48">
              <a:extLst>
                <a:ext uri="{FF2B5EF4-FFF2-40B4-BE49-F238E27FC236}">
                  <a16:creationId xmlns:a16="http://schemas.microsoft.com/office/drawing/2014/main" id="{A3A2C888-5D07-3CAF-5148-D3832382BE10}"/>
                </a:ext>
              </a:extLst>
            </p:cNvPr>
            <p:cNvPicPr>
              <a:picLocks noChangeAspect="1"/>
            </p:cNvPicPr>
            <p:nvPr/>
          </p:nvPicPr>
          <p:blipFill rotWithShape="1">
            <a:blip r:embed="rId13"/>
            <a:srcRect r="2656" b="9594"/>
            <a:stretch/>
          </p:blipFill>
          <p:spPr>
            <a:xfrm>
              <a:off x="559721" y="3958059"/>
              <a:ext cx="2716719" cy="2488645"/>
            </a:xfrm>
            <a:prstGeom prst="rect">
              <a:avLst/>
            </a:prstGeom>
          </p:spPr>
        </p:pic>
        <p:sp>
          <p:nvSpPr>
            <p:cNvPr id="50" name="TextBox 49">
              <a:extLst>
                <a:ext uri="{FF2B5EF4-FFF2-40B4-BE49-F238E27FC236}">
                  <a16:creationId xmlns:a16="http://schemas.microsoft.com/office/drawing/2014/main" id="{D42F1AF0-F62D-50B6-FD9B-A50B188E0345}"/>
                </a:ext>
              </a:extLst>
            </p:cNvPr>
            <p:cNvSpPr txBox="1"/>
            <p:nvPr/>
          </p:nvSpPr>
          <p:spPr>
            <a:xfrm>
              <a:off x="560244" y="3919854"/>
              <a:ext cx="2920056" cy="43179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Defense Logistics Agency</a:t>
              </a:r>
            </a:p>
          </p:txBody>
        </p:sp>
      </p:grpSp>
      <p:pic>
        <p:nvPicPr>
          <p:cNvPr id="42" name="Picture 41">
            <a:extLst>
              <a:ext uri="{FF2B5EF4-FFF2-40B4-BE49-F238E27FC236}">
                <a16:creationId xmlns:a16="http://schemas.microsoft.com/office/drawing/2014/main" id="{007AD291-0E93-F553-DB9F-AB532360E07A}"/>
              </a:ext>
            </a:extLst>
          </p:cNvPr>
          <p:cNvPicPr>
            <a:picLocks noChangeAspect="1"/>
          </p:cNvPicPr>
          <p:nvPr/>
        </p:nvPicPr>
        <p:blipFill rotWithShape="1">
          <a:blip r:embed="rId14"/>
          <a:srcRect l="3149" t="2772" r="-2135"/>
          <a:stretch>
            <a:fillRect/>
          </a:stretch>
        </p:blipFill>
        <p:spPr>
          <a:xfrm>
            <a:off x="6302726" y="4469285"/>
            <a:ext cx="2187575" cy="1023728"/>
          </a:xfrm>
          <a:prstGeom prst="rect">
            <a:avLst/>
          </a:prstGeom>
          <a:solidFill>
            <a:srgbClr val="FFFFFF">
              <a:shade val="85000"/>
            </a:srgbClr>
          </a:solidFill>
          <a:ln w="3175" cap="sq" cmpd="sng" algn="ctr">
            <a:solidFill>
              <a:schemeClr val="tx2">
                <a:lumMod val="75000"/>
              </a:schemeClr>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53160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ABE6A-CA3D-ADC1-DFE2-924D0FADEDA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69BF733-A157-3529-088D-713B544A45C2}"/>
              </a:ext>
            </a:extLst>
          </p:cNvPr>
          <p:cNvGrpSpPr/>
          <p:nvPr/>
        </p:nvGrpSpPr>
        <p:grpSpPr>
          <a:xfrm>
            <a:off x="-1006402" y="1106223"/>
            <a:ext cx="13198402" cy="5751777"/>
            <a:chOff x="-1006407" y="1279283"/>
            <a:chExt cx="13198402" cy="5596692"/>
          </a:xfrm>
        </p:grpSpPr>
        <p:pic>
          <p:nvPicPr>
            <p:cNvPr id="3" name="Picture 2">
              <a:extLst>
                <a:ext uri="{FF2B5EF4-FFF2-40B4-BE49-F238E27FC236}">
                  <a16:creationId xmlns:a16="http://schemas.microsoft.com/office/drawing/2014/main" id="{578D4B13-FC11-46FA-D86C-B048FAE48A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722" t="5711"/>
            <a:stretch/>
          </p:blipFill>
          <p:spPr>
            <a:xfrm>
              <a:off x="-4" y="1279283"/>
              <a:ext cx="12191999" cy="5596692"/>
            </a:xfrm>
            <a:prstGeom prst="rect">
              <a:avLst/>
            </a:prstGeom>
            <a:ln>
              <a:solidFill>
                <a:schemeClr val="accent1"/>
              </a:solidFill>
            </a:ln>
          </p:spPr>
        </p:pic>
        <p:sp>
          <p:nvSpPr>
            <p:cNvPr id="4" name="Rectangle 3">
              <a:extLst>
                <a:ext uri="{FF2B5EF4-FFF2-40B4-BE49-F238E27FC236}">
                  <a16:creationId xmlns:a16="http://schemas.microsoft.com/office/drawing/2014/main" id="{21AE5663-5E69-36B5-94D7-53365466038A}"/>
                </a:ext>
              </a:extLst>
            </p:cNvPr>
            <p:cNvSpPr/>
            <p:nvPr/>
          </p:nvSpPr>
          <p:spPr>
            <a:xfrm>
              <a:off x="-1006407" y="4736432"/>
              <a:ext cx="12192003" cy="1063147"/>
            </a:xfrm>
            <a:prstGeom prst="rect">
              <a:avLst/>
            </a:prstGeom>
          </p:spPr>
          <p:txBody>
            <a:bodyPr wrap="square">
              <a:spAutoFit/>
            </a:bodyPr>
            <a:lstStyle/>
            <a:p>
              <a:pPr algn="r" fontAlgn="auto">
                <a:spcAft>
                  <a:spcPts val="0"/>
                </a:spcAft>
                <a:defRPr/>
              </a:pPr>
              <a:r>
                <a:rPr lang="en-US" sz="6000" b="1" dirty="0">
                  <a:solidFill>
                    <a:schemeClr val="bg1"/>
                  </a:solidFill>
                  <a:latin typeface="Aptos ExtraBold" panose="020B0004020202020204"/>
                  <a:cs typeface="Arial" panose="020B0604020202020204" pitchFamily="34" charset="0"/>
                </a:rPr>
                <a:t>Please visit our booth!</a:t>
              </a:r>
            </a:p>
            <a:p>
              <a:pPr algn="ctr" fontAlgn="auto">
                <a:spcAft>
                  <a:spcPts val="0"/>
                </a:spcAft>
                <a:defRPr/>
              </a:pPr>
              <a:endParaRPr lang="en-US" sz="500" b="1" dirty="0">
                <a:solidFill>
                  <a:schemeClr val="bg1"/>
                </a:solidFill>
                <a:latin typeface="Aptos ExtraBold" panose="020B0004020202020204"/>
                <a:cs typeface="Arial" panose="020B0604020202020204" pitchFamily="34" charset="0"/>
              </a:endParaRPr>
            </a:p>
          </p:txBody>
        </p:sp>
      </p:grpSp>
      <p:pic>
        <p:nvPicPr>
          <p:cNvPr id="17" name="Picture 16" descr="Logo&#10;&#10;AI-generated content may be incorrect.">
            <a:extLst>
              <a:ext uri="{FF2B5EF4-FFF2-40B4-BE49-F238E27FC236}">
                <a16:creationId xmlns:a16="http://schemas.microsoft.com/office/drawing/2014/main" id="{37E13195-8A1D-EFBE-EB50-0C51836BDD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85601" y="5987553"/>
            <a:ext cx="781393" cy="781393"/>
          </a:xfrm>
          <a:prstGeom prst="rect">
            <a:avLst/>
          </a:prstGeom>
        </p:spPr>
      </p:pic>
      <p:pic>
        <p:nvPicPr>
          <p:cNvPr id="14" name="Picture 13">
            <a:extLst>
              <a:ext uri="{FF2B5EF4-FFF2-40B4-BE49-F238E27FC236}">
                <a16:creationId xmlns:a16="http://schemas.microsoft.com/office/drawing/2014/main" id="{95CB9EA2-A520-B120-82EC-771C82E76E54}"/>
              </a:ext>
            </a:extLst>
          </p:cNvPr>
          <p:cNvPicPr>
            <a:picLocks noChangeAspect="1"/>
          </p:cNvPicPr>
          <p:nvPr/>
        </p:nvPicPr>
        <p:blipFill>
          <a:blip r:embed="rId5" cstate="print">
            <a:extLst>
              <a:ext uri="{28A0092B-C50C-407E-A947-70E740481C1C}">
                <a14:useLocalDpi xmlns:a14="http://schemas.microsoft.com/office/drawing/2010/main" val="0"/>
              </a:ext>
            </a:extLst>
          </a:blip>
          <a:srcRect r="1944"/>
          <a:stretch>
            <a:fillRect/>
          </a:stretch>
        </p:blipFill>
        <p:spPr>
          <a:xfrm>
            <a:off x="222829" y="1257382"/>
            <a:ext cx="2568927" cy="5426606"/>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ED0DE198-455B-DFD7-E560-72E04DF259D9}"/>
              </a:ext>
            </a:extLst>
          </p:cNvPr>
          <p:cNvPicPr>
            <a:picLocks noChangeAspect="1"/>
          </p:cNvPicPr>
          <p:nvPr/>
        </p:nvPicPr>
        <p:blipFill>
          <a:blip r:embed="rId6"/>
          <a:stretch>
            <a:fillRect/>
          </a:stretch>
        </p:blipFill>
        <p:spPr>
          <a:xfrm>
            <a:off x="5856118" y="1452038"/>
            <a:ext cx="3271520" cy="3307208"/>
          </a:xfrm>
          <a:prstGeom prst="rect">
            <a:avLst/>
          </a:prstGeom>
          <a:ln>
            <a:noFill/>
          </a:ln>
          <a:effectLst/>
        </p:spPr>
      </p:pic>
    </p:spTree>
    <p:extLst>
      <p:ext uri="{BB962C8B-B14F-4D97-AF65-F5344CB8AC3E}">
        <p14:creationId xmlns:p14="http://schemas.microsoft.com/office/powerpoint/2010/main" val="2242276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E1D22-B849-4B77-47AC-1DE14EB7D3AE}"/>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FC29E09-BE57-9746-3F28-90D1E7C5B8EF}"/>
              </a:ext>
            </a:extLst>
          </p:cNvPr>
          <p:cNvPicPr>
            <a:picLocks noChangeAspect="1"/>
          </p:cNvPicPr>
          <p:nvPr/>
        </p:nvPicPr>
        <p:blipFill>
          <a:blip r:embed="rId2"/>
          <a:stretch>
            <a:fillRect/>
          </a:stretch>
        </p:blipFill>
        <p:spPr>
          <a:xfrm>
            <a:off x="0" y="1100852"/>
            <a:ext cx="11269139" cy="5074005"/>
          </a:xfrm>
          <a:prstGeom prst="rect">
            <a:avLst/>
          </a:prstGeom>
          <a:ln>
            <a:noFill/>
          </a:ln>
        </p:spPr>
      </p:pic>
      <p:sp>
        <p:nvSpPr>
          <p:cNvPr id="2" name="Title 1">
            <a:extLst>
              <a:ext uri="{FF2B5EF4-FFF2-40B4-BE49-F238E27FC236}">
                <a16:creationId xmlns:a16="http://schemas.microsoft.com/office/drawing/2014/main" id="{BEAC20C4-F215-6F28-6CF1-559BCF784B04}"/>
              </a:ext>
            </a:extLst>
          </p:cNvPr>
          <p:cNvSpPr>
            <a:spLocks noGrp="1"/>
          </p:cNvSpPr>
          <p:nvPr>
            <p:ph type="title"/>
          </p:nvPr>
        </p:nvSpPr>
        <p:spPr>
          <a:xfrm>
            <a:off x="2514600" y="640080"/>
            <a:ext cx="7893595" cy="369332"/>
          </a:xfrm>
        </p:spPr>
        <p:txBody>
          <a:bodyPr/>
          <a:lstStyle/>
          <a:p>
            <a:r>
              <a:rPr lang="en-US" sz="2800" dirty="0"/>
              <a:t>NAVSUP Office of Small Business Programs</a:t>
            </a:r>
          </a:p>
        </p:txBody>
      </p:sp>
      <p:sp>
        <p:nvSpPr>
          <p:cNvPr id="4" name="Content Placeholder 1">
            <a:extLst>
              <a:ext uri="{FF2B5EF4-FFF2-40B4-BE49-F238E27FC236}">
                <a16:creationId xmlns:a16="http://schemas.microsoft.com/office/drawing/2014/main" id="{3D237659-8B8E-C7A7-287E-CA9F9F0E86E6}"/>
              </a:ext>
            </a:extLst>
          </p:cNvPr>
          <p:cNvSpPr txBox="1">
            <a:spLocks/>
          </p:cNvSpPr>
          <p:nvPr/>
        </p:nvSpPr>
        <p:spPr>
          <a:xfrm>
            <a:off x="3890737" y="5938570"/>
            <a:ext cx="7893594" cy="866460"/>
          </a:xfrm>
          <a:prstGeom prst="rect">
            <a:avLst/>
          </a:prstGeom>
        </p:spPr>
        <p:txBody>
          <a:bodyPr vert="horz" lIns="91440" tIns="45720" rIns="91440" bIns="45720" rtlCol="0" anchor="b" anchorCtr="0"/>
          <a:lstStyle>
            <a:defPPr>
              <a:defRPr lang="en-US"/>
            </a:defPPr>
            <a:lvl1pPr marL="0" algn="l" defTabSz="914400" rtl="0" eaLnBrk="1" latinLnBrk="0" hangingPunct="1">
              <a:defRPr sz="1000" kern="1200">
                <a:solidFill>
                  <a:schemeClr val="tx1">
                    <a:tint val="82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5201.401-90(c)(8) </a:t>
            </a:r>
            <a:r>
              <a:rPr lang="en-US" sz="1400" i="1" dirty="0">
                <a:solidFill>
                  <a:schemeClr val="tx1"/>
                </a:solidFill>
              </a:rPr>
              <a:t>Naval Supply Systems Command (NAVSUPSYSCOM)</a:t>
            </a:r>
            <a:r>
              <a:rPr lang="en-US" sz="1400" dirty="0">
                <a:solidFill>
                  <a:schemeClr val="tx1"/>
                </a:solidFill>
              </a:rPr>
              <a:t> is responsible for awarding and administering contracts in support of assigned logistics support functions. NAVSUPSYSCOM’s unique contracting responsibilities include </a:t>
            </a:r>
            <a:r>
              <a:rPr lang="en-US" sz="1400" b="1" dirty="0">
                <a:solidFill>
                  <a:schemeClr val="tx1"/>
                </a:solidFill>
              </a:rPr>
              <a:t>procuring supplies and services for all non-contracting Navy activities, offices or commands for which no other HCA is delegated authority. </a:t>
            </a:r>
            <a:r>
              <a:rPr lang="en-US" sz="1400" dirty="0">
                <a:solidFill>
                  <a:schemeClr val="tx1"/>
                </a:solidFill>
              </a:rPr>
              <a:t>NAVSUPSYSCOM is the DON Executive Agent for the Navy and USMC Government Purchase Card (GPC) program.</a:t>
            </a:r>
          </a:p>
          <a:p>
            <a:endParaRPr lang="en-US" dirty="0"/>
          </a:p>
        </p:txBody>
      </p:sp>
      <p:sp>
        <p:nvSpPr>
          <p:cNvPr id="5" name="TextBox 4">
            <a:extLst>
              <a:ext uri="{FF2B5EF4-FFF2-40B4-BE49-F238E27FC236}">
                <a16:creationId xmlns:a16="http://schemas.microsoft.com/office/drawing/2014/main" id="{7A24A3A4-CD43-5A90-7A90-6C04E67FD1A5}"/>
              </a:ext>
            </a:extLst>
          </p:cNvPr>
          <p:cNvSpPr txBox="1"/>
          <p:nvPr/>
        </p:nvSpPr>
        <p:spPr>
          <a:xfrm>
            <a:off x="267222" y="4930738"/>
            <a:ext cx="1728079" cy="1177374"/>
          </a:xfrm>
          <a:prstGeom prst="rect">
            <a:avLst/>
          </a:prstGeom>
          <a:solidFill>
            <a:srgbClr val="FFC000"/>
          </a:solidFill>
          <a:ln>
            <a:solidFill>
              <a:sysClr val="windowText" lastClr="0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black"/>
                </a:solidFill>
                <a:effectLst/>
                <a:uLnTx/>
                <a:uFillTx/>
                <a:latin typeface="Calibri" panose="020F0502020204030204"/>
              </a:rPr>
              <a:t>NAVSUP OSBP </a:t>
            </a:r>
          </a:p>
          <a:p>
            <a:pPr marL="128582" marR="0" lvl="0" indent="-128582"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kern="0" dirty="0">
                <a:solidFill>
                  <a:prstClr val="black"/>
                </a:solidFill>
                <a:latin typeface="Calibri" panose="020F0502020204030204"/>
              </a:rPr>
              <a:t>15</a:t>
            </a:r>
            <a:r>
              <a:rPr kumimoji="0" lang="en-US" sz="900" b="0" i="0" u="none" strike="noStrike" kern="0" cap="none" spc="0" normalizeH="0" baseline="0" noProof="0" dirty="0">
                <a:ln>
                  <a:noFill/>
                </a:ln>
                <a:solidFill>
                  <a:prstClr val="black"/>
                </a:solidFill>
                <a:effectLst/>
                <a:uLnTx/>
                <a:uFillTx/>
                <a:latin typeface="Calibri" panose="020F0502020204030204"/>
              </a:rPr>
              <a:t> Small Business Professionals (SBP) across the HCA’s 10 major buying commands and NFCS</a:t>
            </a:r>
          </a:p>
          <a:p>
            <a:pPr marL="128582" marR="0" lvl="0" indent="-128582"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0" cap="none" spc="0" normalizeH="0" baseline="0" noProof="0" dirty="0">
                <a:ln>
                  <a:noFill/>
                </a:ln>
                <a:solidFill>
                  <a:prstClr val="black"/>
                </a:solidFill>
                <a:effectLst/>
                <a:uLnTx/>
                <a:uFillTx/>
                <a:latin typeface="Calibri" panose="020F0502020204030204"/>
              </a:rPr>
              <a:t>Execute responsibilities IAW </a:t>
            </a:r>
            <a:r>
              <a:rPr kumimoji="0" lang="en-US" sz="900" b="1" i="0" u="none" strike="noStrike" kern="0" cap="none" spc="0" normalizeH="0" baseline="0" noProof="0" dirty="0">
                <a:ln>
                  <a:noFill/>
                </a:ln>
                <a:solidFill>
                  <a:prstClr val="black"/>
                </a:solidFill>
                <a:effectLst/>
                <a:uLnTx/>
                <a:uFillTx/>
                <a:latin typeface="Calibri" panose="020F0502020204030204"/>
              </a:rPr>
              <a:t>SECNAV 4380.9A</a:t>
            </a:r>
          </a:p>
          <a:p>
            <a:pPr marL="1242960" marR="0" lvl="3" indent="-214305"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751" b="0" i="0" u="none" strike="noStrike" kern="0" cap="none" spc="0" normalizeH="0" baseline="0" noProof="0" dirty="0">
              <a:ln>
                <a:noFill/>
              </a:ln>
              <a:solidFill>
                <a:prstClr val="black"/>
              </a:solidFill>
              <a:effectLst/>
              <a:uLnTx/>
              <a:uFillTx/>
              <a:latin typeface="Calibri" panose="020F0502020204030204"/>
            </a:endParaRPr>
          </a:p>
        </p:txBody>
      </p:sp>
      <p:sp>
        <p:nvSpPr>
          <p:cNvPr id="3" name="Slide Number Placeholder 2">
            <a:extLst>
              <a:ext uri="{FF2B5EF4-FFF2-40B4-BE49-F238E27FC236}">
                <a16:creationId xmlns:a16="http://schemas.microsoft.com/office/drawing/2014/main" id="{7301B55B-F250-B990-5275-0F9B4E83026D}"/>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4</a:t>
            </a:fld>
            <a:endParaRPr lang="en-US" dirty="0"/>
          </a:p>
        </p:txBody>
      </p:sp>
    </p:spTree>
    <p:extLst>
      <p:ext uri="{BB962C8B-B14F-4D97-AF65-F5344CB8AC3E}">
        <p14:creationId xmlns:p14="http://schemas.microsoft.com/office/powerpoint/2010/main" val="902277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81B98-DF82-E603-3681-4171865DC6F2}"/>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F9F1BE36-0FC5-1431-27B0-452500676ED6}"/>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Key Points in Doing Business with NAVSUP</a:t>
            </a:r>
          </a:p>
        </p:txBody>
      </p:sp>
      <p:sp>
        <p:nvSpPr>
          <p:cNvPr id="7" name="Content Placeholder 13">
            <a:extLst>
              <a:ext uri="{FF2B5EF4-FFF2-40B4-BE49-F238E27FC236}">
                <a16:creationId xmlns:a16="http://schemas.microsoft.com/office/drawing/2014/main" id="{0B1FA875-7445-FA50-F244-052AB7072B31}"/>
              </a:ext>
            </a:extLst>
          </p:cNvPr>
          <p:cNvSpPr txBox="1">
            <a:spLocks/>
          </p:cNvSpPr>
          <p:nvPr/>
        </p:nvSpPr>
        <p:spPr>
          <a:xfrm>
            <a:off x="6639115" y="2104475"/>
            <a:ext cx="4712246" cy="3684588"/>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8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400" b="1" dirty="0">
                <a:solidFill>
                  <a:srgbClr val="000000"/>
                </a:solidFill>
                <a:latin typeface="Aptos" panose="020B0004020202020204"/>
              </a:rPr>
              <a:t>Research what the activity buys</a:t>
            </a:r>
          </a:p>
          <a:p>
            <a:pPr lvl="1">
              <a:defRPr/>
            </a:pPr>
            <a:r>
              <a:rPr lang="en-US" sz="1400" dirty="0">
                <a:solidFill>
                  <a:srgbClr val="000000"/>
                </a:solidFill>
                <a:latin typeface="Aptos" panose="020B0004020202020204"/>
              </a:rPr>
              <a:t>Use publicly available procurement data via Sam.gov</a:t>
            </a:r>
          </a:p>
          <a:p>
            <a:pPr lvl="1">
              <a:defRPr/>
            </a:pPr>
            <a:r>
              <a:rPr lang="en-US" sz="1400" dirty="0">
                <a:solidFill>
                  <a:srgbClr val="000000"/>
                </a:solidFill>
                <a:latin typeface="Aptos" panose="020B0004020202020204"/>
              </a:rPr>
              <a:t>Utilize the command’s long-range forecast (posted on OSBP page) to anticipate upcoming requirements</a:t>
            </a:r>
          </a:p>
          <a:p>
            <a:pPr>
              <a:defRPr/>
            </a:pPr>
            <a:r>
              <a:rPr lang="en-US" sz="1400" b="1" dirty="0">
                <a:solidFill>
                  <a:srgbClr val="000000"/>
                </a:solidFill>
                <a:latin typeface="Aptos" panose="020B0004020202020204"/>
              </a:rPr>
              <a:t>Map your capability statement to your research</a:t>
            </a:r>
          </a:p>
          <a:p>
            <a:pPr lvl="1">
              <a:defRPr/>
            </a:pPr>
            <a:r>
              <a:rPr lang="en-US" sz="1400" dirty="0">
                <a:solidFill>
                  <a:srgbClr val="000000"/>
                </a:solidFill>
                <a:latin typeface="Aptos" panose="020B0004020202020204"/>
              </a:rPr>
              <a:t>Understand meeting the mission is our highest priority</a:t>
            </a:r>
          </a:p>
          <a:p>
            <a:pPr lvl="2">
              <a:defRPr/>
            </a:pPr>
            <a:r>
              <a:rPr lang="en-US" sz="1400" dirty="0">
                <a:solidFill>
                  <a:srgbClr val="000000"/>
                </a:solidFill>
                <a:latin typeface="Aptos" panose="020B0004020202020204"/>
              </a:rPr>
              <a:t>Meeting mission &gt; SB Goal Execution</a:t>
            </a:r>
          </a:p>
          <a:p>
            <a:pPr lvl="2">
              <a:defRPr/>
            </a:pPr>
            <a:r>
              <a:rPr lang="en-US" sz="1400" dirty="0">
                <a:solidFill>
                  <a:srgbClr val="000000"/>
                </a:solidFill>
                <a:latin typeface="Aptos" panose="020B0004020202020204"/>
              </a:rPr>
              <a:t>Communicate your company’s strength through the lens of “How can I help meet your mission” (faster, better, more costly)</a:t>
            </a:r>
          </a:p>
          <a:p>
            <a:pPr lvl="1">
              <a:defRPr/>
            </a:pPr>
            <a:r>
              <a:rPr lang="en-US" sz="1400" dirty="0">
                <a:solidFill>
                  <a:srgbClr val="000000"/>
                </a:solidFill>
                <a:latin typeface="Aptos" panose="020B0004020202020204"/>
              </a:rPr>
              <a:t>“My capability and expertise is closely tied to this previous contract”, or “I am interested in proposing on these types of upcoming requirements”</a:t>
            </a:r>
          </a:p>
          <a:p>
            <a:pPr>
              <a:defRPr/>
            </a:pPr>
            <a:r>
              <a:rPr lang="en-US" sz="1400" b="1" dirty="0">
                <a:solidFill>
                  <a:srgbClr val="000000"/>
                </a:solidFill>
                <a:latin typeface="Aptos" panose="020B0004020202020204"/>
              </a:rPr>
              <a:t>Reach out to your local APEX Accelerator</a:t>
            </a:r>
            <a:endParaRPr lang="en-US" sz="1400" dirty="0">
              <a:solidFill>
                <a:srgbClr val="000000"/>
              </a:solidFill>
              <a:latin typeface="Aptos" panose="020B0004020202020204"/>
            </a:endParaRPr>
          </a:p>
          <a:p>
            <a:endParaRPr lang="en-US" u="sng" dirty="0">
              <a:solidFill>
                <a:srgbClr val="000000"/>
              </a:solidFill>
              <a:latin typeface="Aptos" panose="020B0004020202020204" pitchFamily="34" charset="0"/>
            </a:endParaRPr>
          </a:p>
        </p:txBody>
      </p:sp>
      <p:sp>
        <p:nvSpPr>
          <p:cNvPr id="8" name="Text Placeholder 3">
            <a:extLst>
              <a:ext uri="{FF2B5EF4-FFF2-40B4-BE49-F238E27FC236}">
                <a16:creationId xmlns:a16="http://schemas.microsoft.com/office/drawing/2014/main" id="{419546CB-301A-39B0-7142-57ED5CDE8364}"/>
              </a:ext>
            </a:extLst>
          </p:cNvPr>
          <p:cNvSpPr txBox="1">
            <a:spLocks/>
          </p:cNvSpPr>
          <p:nvPr/>
        </p:nvSpPr>
        <p:spPr>
          <a:xfrm>
            <a:off x="6639115" y="1586569"/>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Aptos ExtraBold" panose="020B0004020202020204" pitchFamily="34" charset="0"/>
                <a:ea typeface="+mn-ea"/>
                <a:cs typeface="+mn-cs"/>
              </a:rPr>
              <a:t>Things to do before contacting NAVSUP</a:t>
            </a:r>
          </a:p>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lumMod val="50000"/>
                    <a:lumOff val="50000"/>
                  </a:srgbClr>
                </a:solidFill>
                <a:effectLst/>
                <a:uLnTx/>
                <a:uFillTx/>
                <a:latin typeface="Franklin Gothic Demi" panose="020B0703020102020204" pitchFamily="34" charset="0"/>
                <a:ea typeface="+mn-ea"/>
                <a:cs typeface="+mn-cs"/>
              </a:rPr>
              <a:t> </a:t>
            </a: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0" name="Picture 9">
            <a:extLst>
              <a:ext uri="{FF2B5EF4-FFF2-40B4-BE49-F238E27FC236}">
                <a16:creationId xmlns:a16="http://schemas.microsoft.com/office/drawing/2014/main" id="{F84B0A33-6492-55CA-E73B-00D2FCB8C980}"/>
              </a:ext>
            </a:extLst>
          </p:cNvPr>
          <p:cNvPicPr>
            <a:picLocks noChangeAspect="1"/>
          </p:cNvPicPr>
          <p:nvPr/>
        </p:nvPicPr>
        <p:blipFill>
          <a:blip r:embed="rId2">
            <a:clrChange>
              <a:clrFrom>
                <a:srgbClr val="FFFFFF"/>
              </a:clrFrom>
              <a:clrTo>
                <a:srgbClr val="FFFFFF">
                  <a:alpha val="0"/>
                </a:srgbClr>
              </a:clrTo>
            </a:clrChange>
            <a:duotone>
              <a:srgbClr val="004B8D">
                <a:shade val="45000"/>
                <a:satMod val="135000"/>
              </a:srgbClr>
              <a:prstClr val="white"/>
            </a:duotone>
            <a:extLst>
              <a:ext uri="{BEBA8EAE-BF5A-486C-A8C5-ECC9F3942E4B}">
                <a14:imgProps xmlns:a14="http://schemas.microsoft.com/office/drawing/2010/main">
                  <a14:imgLayer r:embed="rId3">
                    <a14:imgEffect>
                      <a14:sharpenSoften amount="61000"/>
                    </a14:imgEffect>
                  </a14:imgLayer>
                </a14:imgProps>
              </a:ext>
            </a:extLst>
          </a:blip>
          <a:stretch>
            <a:fillRect/>
          </a:stretch>
        </p:blipFill>
        <p:spPr>
          <a:xfrm>
            <a:off x="485046" y="2104475"/>
            <a:ext cx="5610954" cy="2843855"/>
          </a:xfrm>
          <a:prstGeom prst="rect">
            <a:avLst/>
          </a:prstGeom>
        </p:spPr>
      </p:pic>
      <p:sp>
        <p:nvSpPr>
          <p:cNvPr id="2" name="Slide Number Placeholder 2">
            <a:extLst>
              <a:ext uri="{FF2B5EF4-FFF2-40B4-BE49-F238E27FC236}">
                <a16:creationId xmlns:a16="http://schemas.microsoft.com/office/drawing/2014/main" id="{CDABC249-7A9A-0E01-B102-3E4A92402E09}"/>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5</a:t>
            </a:fld>
            <a:endParaRPr lang="en-US" dirty="0"/>
          </a:p>
        </p:txBody>
      </p:sp>
    </p:spTree>
    <p:extLst>
      <p:ext uri="{BB962C8B-B14F-4D97-AF65-F5344CB8AC3E}">
        <p14:creationId xmlns:p14="http://schemas.microsoft.com/office/powerpoint/2010/main" val="718164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4C67-C5B2-7C10-9D61-1FD7C6F2F539}"/>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6E6E33CC-E31E-A65A-973C-52B214EE9FCE}"/>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Searching NAVSUP Requirements- SAM.gov</a:t>
            </a:r>
          </a:p>
        </p:txBody>
      </p:sp>
      <p:sp>
        <p:nvSpPr>
          <p:cNvPr id="2" name="TextBox 1">
            <a:extLst>
              <a:ext uri="{FF2B5EF4-FFF2-40B4-BE49-F238E27FC236}">
                <a16:creationId xmlns:a16="http://schemas.microsoft.com/office/drawing/2014/main" id="{3ADB63ED-7BDC-1ACA-98BC-6036A6F8B752}"/>
              </a:ext>
            </a:extLst>
          </p:cNvPr>
          <p:cNvSpPr txBox="1"/>
          <p:nvPr/>
        </p:nvSpPr>
        <p:spPr>
          <a:xfrm>
            <a:off x="7496175" y="552439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8" name="Picture 7">
            <a:extLst>
              <a:ext uri="{FF2B5EF4-FFF2-40B4-BE49-F238E27FC236}">
                <a16:creationId xmlns:a16="http://schemas.microsoft.com/office/drawing/2014/main" id="{3E484551-BCA0-C6A2-8F3C-1DE6890CD20C}"/>
              </a:ext>
            </a:extLst>
          </p:cNvPr>
          <p:cNvPicPr>
            <a:picLocks noChangeAspect="1"/>
          </p:cNvPicPr>
          <p:nvPr/>
        </p:nvPicPr>
        <p:blipFill>
          <a:blip r:embed="rId2"/>
          <a:stretch>
            <a:fillRect/>
          </a:stretch>
        </p:blipFill>
        <p:spPr>
          <a:xfrm>
            <a:off x="8158922" y="1401398"/>
            <a:ext cx="3137728" cy="1887605"/>
          </a:xfrm>
          <a:prstGeom prst="rect">
            <a:avLst/>
          </a:prstGeom>
          <a:ln>
            <a:solidFill>
              <a:schemeClr val="bg1">
                <a:lumMod val="50000"/>
              </a:schemeClr>
            </a:solidFill>
          </a:ln>
          <a:effectLst>
            <a:outerShdw blurRad="50800" dist="38100" algn="l" rotWithShape="0">
              <a:prstClr val="black">
                <a:alpha val="40000"/>
              </a:prstClr>
            </a:outerShdw>
          </a:effectLst>
        </p:spPr>
      </p:pic>
      <p:pic>
        <p:nvPicPr>
          <p:cNvPr id="12" name="Picture 11">
            <a:extLst>
              <a:ext uri="{FF2B5EF4-FFF2-40B4-BE49-F238E27FC236}">
                <a16:creationId xmlns:a16="http://schemas.microsoft.com/office/drawing/2014/main" id="{D3433241-52AB-25B0-0AB6-440D89CB12AC}"/>
              </a:ext>
            </a:extLst>
          </p:cNvPr>
          <p:cNvPicPr>
            <a:picLocks noChangeAspect="1"/>
          </p:cNvPicPr>
          <p:nvPr/>
        </p:nvPicPr>
        <p:blipFill rotWithShape="1">
          <a:blip r:embed="rId3"/>
          <a:srcRect b="11217"/>
          <a:stretch/>
        </p:blipFill>
        <p:spPr>
          <a:xfrm>
            <a:off x="8158921" y="3559069"/>
            <a:ext cx="3137729" cy="2703837"/>
          </a:xfrm>
          <a:prstGeom prst="rect">
            <a:avLst/>
          </a:prstGeom>
          <a:ln>
            <a:solidFill>
              <a:schemeClr val="bg1">
                <a:lumMod val="50000"/>
              </a:schemeClr>
            </a:solidFill>
          </a:ln>
          <a:effectLst>
            <a:outerShdw blurRad="50800" dist="38100" algn="l" rotWithShape="0">
              <a:prstClr val="black">
                <a:alpha val="40000"/>
              </a:prstClr>
            </a:outerShdw>
          </a:effectLst>
        </p:spPr>
      </p:pic>
      <p:pic>
        <p:nvPicPr>
          <p:cNvPr id="5" name="Picture 4">
            <a:extLst>
              <a:ext uri="{FF2B5EF4-FFF2-40B4-BE49-F238E27FC236}">
                <a16:creationId xmlns:a16="http://schemas.microsoft.com/office/drawing/2014/main" id="{C063BF67-58F1-5974-FB85-68B276E72F4D}"/>
              </a:ext>
            </a:extLst>
          </p:cNvPr>
          <p:cNvPicPr>
            <a:picLocks noChangeAspect="1"/>
          </p:cNvPicPr>
          <p:nvPr/>
        </p:nvPicPr>
        <p:blipFill>
          <a:blip r:embed="rId4"/>
          <a:stretch>
            <a:fillRect/>
          </a:stretch>
        </p:blipFill>
        <p:spPr>
          <a:xfrm>
            <a:off x="4539525" y="2772474"/>
            <a:ext cx="3137728" cy="3121257"/>
          </a:xfrm>
          <a:prstGeom prst="rect">
            <a:avLst/>
          </a:prstGeom>
          <a:ln>
            <a:solidFill>
              <a:schemeClr val="bg1">
                <a:lumMod val="50000"/>
              </a:schemeClr>
            </a:solidFill>
          </a:ln>
          <a:effectLst>
            <a:outerShdw blurRad="50800" dist="38100" algn="l" rotWithShape="0">
              <a:prstClr val="black">
                <a:alpha val="40000"/>
              </a:prstClr>
            </a:outerShdw>
          </a:effectLst>
        </p:spPr>
      </p:pic>
      <p:pic>
        <p:nvPicPr>
          <p:cNvPr id="7" name="Picture 6">
            <a:extLst>
              <a:ext uri="{FF2B5EF4-FFF2-40B4-BE49-F238E27FC236}">
                <a16:creationId xmlns:a16="http://schemas.microsoft.com/office/drawing/2014/main" id="{F8D6A176-12B1-51E4-4BB5-03B949CBCCFE}"/>
              </a:ext>
            </a:extLst>
          </p:cNvPr>
          <p:cNvPicPr>
            <a:picLocks noChangeAspect="1"/>
          </p:cNvPicPr>
          <p:nvPr/>
        </p:nvPicPr>
        <p:blipFill>
          <a:blip r:embed="rId5"/>
          <a:stretch>
            <a:fillRect/>
          </a:stretch>
        </p:blipFill>
        <p:spPr>
          <a:xfrm>
            <a:off x="225006" y="1427062"/>
            <a:ext cx="3943900" cy="4839375"/>
          </a:xfrm>
          <a:prstGeom prst="rect">
            <a:avLst/>
          </a:prstGeom>
        </p:spPr>
      </p:pic>
      <p:sp>
        <p:nvSpPr>
          <p:cNvPr id="4" name="TextBox 3">
            <a:extLst>
              <a:ext uri="{FF2B5EF4-FFF2-40B4-BE49-F238E27FC236}">
                <a16:creationId xmlns:a16="http://schemas.microsoft.com/office/drawing/2014/main" id="{81478F74-14FA-EE33-EF09-1B67001008F6}"/>
              </a:ext>
            </a:extLst>
          </p:cNvPr>
          <p:cNvSpPr txBox="1"/>
          <p:nvPr/>
        </p:nvSpPr>
        <p:spPr>
          <a:xfrm>
            <a:off x="4191963" y="1541860"/>
            <a:ext cx="3943900" cy="964367"/>
          </a:xfrm>
          <a:prstGeom prst="rect">
            <a:avLst/>
          </a:prstGeom>
          <a:noFill/>
        </p:spPr>
        <p:txBody>
          <a:bodyPr wrap="square">
            <a:spAutoFit/>
          </a:bodyPr>
          <a:lstStyle/>
          <a:p>
            <a:pPr marL="0" marR="0" lvl="0" indent="0" algn="l" defTabSz="914400" rtl="0" eaLnBrk="1" fontAlgn="auto" latinLnBrk="0" hangingPunct="1">
              <a:lnSpc>
                <a:spcPts val="1400"/>
              </a:lnSpc>
              <a:spcBef>
                <a:spcPts val="0"/>
              </a:spcBef>
              <a:spcAft>
                <a:spcPts val="600"/>
              </a:spcAft>
              <a:buClr>
                <a:srgbClr val="002A7E"/>
              </a:buClr>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Aptos" panose="020B0004020202020204" pitchFamily="34" charset="0"/>
                <a:ea typeface="+mn-ea"/>
                <a:cs typeface="Arial" panose="020B0604020202020204" pitchFamily="34" charset="0"/>
              </a:rPr>
              <a:t>System for Award Management (SAM): </a:t>
            </a:r>
            <a:r>
              <a:rPr kumimoji="0" lang="en-US" alt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panose="020B0604020202020204" pitchFamily="34" charset="0"/>
                <a:hlinkClick r:id="rId6"/>
              </a:rPr>
              <a:t>https://sam.gov/content/home</a:t>
            </a:r>
            <a:endParaRPr kumimoji="0" lang="en-US" alt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panose="020B0604020202020204" pitchFamily="34" charset="0"/>
            </a:endParaRPr>
          </a:p>
          <a:p>
            <a:pPr marL="171450" indent="-171450">
              <a:lnSpc>
                <a:spcPts val="1400"/>
              </a:lnSpc>
              <a:spcAft>
                <a:spcPts val="600"/>
              </a:spcAft>
              <a:buClr>
                <a:srgbClr val="002A7E"/>
              </a:buClr>
              <a:buFont typeface="Arial" panose="020B0604020202020204" pitchFamily="34" charset="0"/>
              <a:buChar char="•"/>
              <a:defRPr/>
            </a:pPr>
            <a:r>
              <a:rPr kumimoji="0" lang="en-US" alt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panose="020B0604020202020204" pitchFamily="34" charset="0"/>
              </a:rPr>
              <a:t>Maintain registration to do business with the Government</a:t>
            </a:r>
          </a:p>
          <a:p>
            <a:pPr marL="171450" indent="-171450">
              <a:lnSpc>
                <a:spcPts val="1400"/>
              </a:lnSpc>
              <a:spcAft>
                <a:spcPts val="600"/>
              </a:spcAft>
              <a:buClr>
                <a:srgbClr val="002A7E"/>
              </a:buClr>
              <a:buFont typeface="Arial" panose="020B0604020202020204" pitchFamily="34" charset="0"/>
              <a:buChar char="•"/>
              <a:defRPr/>
            </a:pPr>
            <a:r>
              <a:rPr kumimoji="0" lang="en-US" alt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Arial" panose="020B0604020202020204" pitchFamily="34" charset="0"/>
              </a:rPr>
              <a:t>Search requirements – contract opportunities</a:t>
            </a:r>
          </a:p>
        </p:txBody>
      </p:sp>
      <p:sp>
        <p:nvSpPr>
          <p:cNvPr id="3" name="Slide Number Placeholder 2">
            <a:extLst>
              <a:ext uri="{FF2B5EF4-FFF2-40B4-BE49-F238E27FC236}">
                <a16:creationId xmlns:a16="http://schemas.microsoft.com/office/drawing/2014/main" id="{FB73E150-BE09-CB26-A4F9-348F574C3BB9}"/>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6</a:t>
            </a:fld>
            <a:endParaRPr lang="en-US" dirty="0"/>
          </a:p>
        </p:txBody>
      </p:sp>
    </p:spTree>
    <p:extLst>
      <p:ext uri="{BB962C8B-B14F-4D97-AF65-F5344CB8AC3E}">
        <p14:creationId xmlns:p14="http://schemas.microsoft.com/office/powerpoint/2010/main" val="2872499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FEA93-96DE-B926-43AD-2C8A25EFF122}"/>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5E6B84B4-532C-E97E-3D99-3BC8A72068DC}"/>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NAVSUP Small Business Reach- FY25</a:t>
            </a:r>
          </a:p>
          <a:p>
            <a:endParaRPr lang="en-US" sz="2800" dirty="0">
              <a:latin typeface="Aptos ExtraBold" panose="020B0004020202020204" pitchFamily="34" charset="0"/>
            </a:endParaRPr>
          </a:p>
        </p:txBody>
      </p:sp>
      <p:sp>
        <p:nvSpPr>
          <p:cNvPr id="2" name="TextBox 1">
            <a:extLst>
              <a:ext uri="{FF2B5EF4-FFF2-40B4-BE49-F238E27FC236}">
                <a16:creationId xmlns:a16="http://schemas.microsoft.com/office/drawing/2014/main" id="{E5CA7316-678C-EB6E-9E18-2E287C59C600}"/>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4" name="Picture 3">
            <a:extLst>
              <a:ext uri="{FF2B5EF4-FFF2-40B4-BE49-F238E27FC236}">
                <a16:creationId xmlns:a16="http://schemas.microsoft.com/office/drawing/2014/main" id="{8242AD2E-D560-208C-ADD5-82F02F296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481" y="1116402"/>
            <a:ext cx="9772332" cy="5652544"/>
          </a:xfrm>
          <a:prstGeom prst="rect">
            <a:avLst/>
          </a:prstGeom>
        </p:spPr>
      </p:pic>
      <p:sp>
        <p:nvSpPr>
          <p:cNvPr id="3" name="Slide Number Placeholder 2">
            <a:extLst>
              <a:ext uri="{FF2B5EF4-FFF2-40B4-BE49-F238E27FC236}">
                <a16:creationId xmlns:a16="http://schemas.microsoft.com/office/drawing/2014/main" id="{A2084ED8-AF01-A8F1-1DD6-B4828CB249A4}"/>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7</a:t>
            </a:fld>
            <a:endParaRPr lang="en-US" dirty="0"/>
          </a:p>
        </p:txBody>
      </p:sp>
    </p:spTree>
    <p:extLst>
      <p:ext uri="{BB962C8B-B14F-4D97-AF65-F5344CB8AC3E}">
        <p14:creationId xmlns:p14="http://schemas.microsoft.com/office/powerpoint/2010/main" val="2952498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F39E-5327-B892-2013-970641F08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DD848-DB2A-A50F-9578-347C4E09E503}"/>
              </a:ext>
            </a:extLst>
          </p:cNvPr>
          <p:cNvSpPr>
            <a:spLocks noGrp="1"/>
          </p:cNvSpPr>
          <p:nvPr>
            <p:ph type="title"/>
          </p:nvPr>
        </p:nvSpPr>
        <p:spPr>
          <a:xfrm>
            <a:off x="2514600" y="640080"/>
            <a:ext cx="7893595" cy="369332"/>
          </a:xfrm>
        </p:spPr>
        <p:txBody>
          <a:bodyPr/>
          <a:lstStyle/>
          <a:p>
            <a:r>
              <a:rPr lang="en-US" sz="2800" dirty="0"/>
              <a:t>NAVSUP Fleet Logistics Center Portfolio</a:t>
            </a:r>
          </a:p>
        </p:txBody>
      </p:sp>
      <p:sp>
        <p:nvSpPr>
          <p:cNvPr id="5" name="Text Placeholder 3">
            <a:extLst>
              <a:ext uri="{FF2B5EF4-FFF2-40B4-BE49-F238E27FC236}">
                <a16:creationId xmlns:a16="http://schemas.microsoft.com/office/drawing/2014/main" id="{20D7B13F-7816-7230-4019-D1B7424801A1}"/>
              </a:ext>
            </a:extLst>
          </p:cNvPr>
          <p:cNvSpPr txBox="1">
            <a:spLocks/>
          </p:cNvSpPr>
          <p:nvPr/>
        </p:nvSpPr>
        <p:spPr>
          <a:xfrm>
            <a:off x="280044" y="1282013"/>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ExtraBold" panose="020B0004020202020204" pitchFamily="34" charset="0"/>
                <a:ea typeface="+mn-ea"/>
                <a:cs typeface="+mn-cs"/>
              </a:rPr>
              <a:t>NAVSUP FLC Portfolio </a:t>
            </a: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Box 10">
            <a:extLst>
              <a:ext uri="{FF2B5EF4-FFF2-40B4-BE49-F238E27FC236}">
                <a16:creationId xmlns:a16="http://schemas.microsoft.com/office/drawing/2014/main" id="{FE9C983E-76FE-67B6-7D04-4DC43DA89D5F}"/>
              </a:ext>
            </a:extLst>
          </p:cNvPr>
          <p:cNvSpPr txBox="1">
            <a:spLocks noChangeArrowheads="1"/>
          </p:cNvSpPr>
          <p:nvPr/>
        </p:nvSpPr>
        <p:spPr bwMode="auto">
          <a:xfrm>
            <a:off x="323444" y="1786140"/>
            <a:ext cx="7144156" cy="542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2" spcCol="457200" anchor="t">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r>
              <a:rPr lang="en-US" sz="1400" i="1" dirty="0">
                <a:solidFill>
                  <a:prstClr val="black"/>
                </a:solidFill>
                <a:latin typeface="Aptos" panose="020B0004020202020204"/>
                <a:cs typeface="Arial" charset="0"/>
              </a:rPr>
              <a:t>Support Services</a:t>
            </a:r>
            <a:endParaRPr lang="en-US" sz="1400" i="1" dirty="0">
              <a:latin typeface="Aptos" panose="020B0004020202020204"/>
            </a:endParaRP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Engineering services</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IT &amp; Technical Support</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Professional &amp; Administrative</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Industrial equipment</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Administrative and technical services</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Professional and educational services</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Medical (BUMED)</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Repair services- Various manufactured items</a:t>
            </a:r>
          </a:p>
          <a:p>
            <a:pPr marL="169545" lvl="4" indent="0">
              <a:lnSpc>
                <a:spcPct val="119047"/>
              </a:lnSpc>
              <a:spcAft>
                <a:spcPts val="200"/>
              </a:spcAft>
              <a:buClr>
                <a:srgbClr val="1F497D"/>
              </a:buClr>
              <a:buSzPct val="120000"/>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r>
              <a:rPr lang="en-US" sz="1400" i="1" dirty="0">
                <a:solidFill>
                  <a:prstClr val="black"/>
                </a:solidFill>
                <a:latin typeface="Aptos" panose="020B0004020202020204"/>
                <a:cs typeface="Arial" charset="0"/>
              </a:rPr>
              <a:t>Logistics Operations</a:t>
            </a:r>
            <a:endParaRPr lang="en-US" sz="1400" i="1" dirty="0">
              <a:latin typeface="Aptos" panose="020B0004020202020204"/>
            </a:endParaRP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Waterfront Support / Fuel</a:t>
            </a:r>
            <a:endParaRPr lang="en-US" sz="1400" b="1" dirty="0">
              <a:solidFill>
                <a:prstClr val="black"/>
              </a:solidFill>
              <a:latin typeface="Aptos" panose="020B0004020202020204"/>
              <a:cs typeface="Arial" charset="0"/>
            </a:endParaRP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Contracting </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HAZMAT</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Warehousing</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Transportation</a:t>
            </a:r>
          </a:p>
          <a:p>
            <a:pPr marL="340995" lvl="4" indent="-171450">
              <a:lnSpc>
                <a:spcPct val="119047"/>
              </a:lnSpc>
              <a:spcAft>
                <a:spcPts val="200"/>
              </a:spcAft>
              <a:buClr>
                <a:srgbClr val="1F497D"/>
              </a:buClr>
              <a:buSzPct val="120000"/>
              <a:buFont typeface="Arial" panose="020B0604020202020204" pitchFamily="34" charset="0"/>
              <a:buChar char="•"/>
            </a:pPr>
            <a:endParaRPr lang="en-US" sz="1400" dirty="0">
              <a:solidFill>
                <a:prstClr val="black"/>
              </a:solidFill>
              <a:latin typeface="Aptos" panose="020B0004020202020204"/>
              <a:cs typeface="Arial" charset="0"/>
            </a:endParaRPr>
          </a:p>
          <a:p>
            <a:pPr marL="340995" lvl="4" indent="-171450">
              <a:lnSpc>
                <a:spcPct val="119047"/>
              </a:lnSpc>
              <a:spcAft>
                <a:spcPts val="300"/>
              </a:spcAft>
              <a:buClr>
                <a:srgbClr val="1F497D"/>
              </a:buClr>
              <a:buSzPct val="120000"/>
              <a:buFont typeface="Arial" panose="020B0604020202020204" pitchFamily="34" charset="0"/>
              <a:buChar char="•"/>
            </a:pPr>
            <a:endParaRPr lang="en-US" sz="1200" dirty="0">
              <a:solidFill>
                <a:prstClr val="black"/>
              </a:solidFill>
              <a:latin typeface="Franklin Gothic Book" panose="020B0503020102020204" pitchFamily="34" charset="0"/>
              <a:cs typeface="Arial" charset="0"/>
            </a:endParaRPr>
          </a:p>
        </p:txBody>
      </p:sp>
      <p:sp>
        <p:nvSpPr>
          <p:cNvPr id="9" name="Rectangle 8">
            <a:extLst>
              <a:ext uri="{FF2B5EF4-FFF2-40B4-BE49-F238E27FC236}">
                <a16:creationId xmlns:a16="http://schemas.microsoft.com/office/drawing/2014/main" id="{ACAA24F0-B796-55FC-2DAE-760B47EF361C}"/>
              </a:ext>
            </a:extLst>
          </p:cNvPr>
          <p:cNvSpPr/>
          <p:nvPr/>
        </p:nvSpPr>
        <p:spPr>
          <a:xfrm>
            <a:off x="7017852" y="1346592"/>
            <a:ext cx="4920147" cy="2133208"/>
          </a:xfrm>
          <a:prstGeom prst="rect">
            <a:avLst/>
          </a:prstGeom>
          <a:solidFill>
            <a:srgbClr val="004B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u="sng" dirty="0">
                <a:latin typeface="Aptos" panose="020B0004020202020204"/>
              </a:rPr>
              <a:t>NAVSUP FLC Mission</a:t>
            </a:r>
          </a:p>
          <a:p>
            <a:r>
              <a:rPr lang="en-US" sz="1400" dirty="0">
                <a:latin typeface="Aptos" panose="020B0004020202020204"/>
              </a:rPr>
              <a:t>NAVSUP FLCs provide a wide range of logistics, business, and support services to the U.S. Navy, Marine Corps, Coast Guard, joint and allied forces. </a:t>
            </a:r>
          </a:p>
          <a:p>
            <a:endParaRPr lang="en-US" sz="1400" dirty="0">
              <a:latin typeface="Aptos" panose="020B0004020202020204"/>
            </a:endParaRPr>
          </a:p>
          <a:p>
            <a:r>
              <a:rPr lang="en-US" sz="1400" dirty="0">
                <a:latin typeface="Aptos" panose="020B0004020202020204"/>
              </a:rPr>
              <a:t>Their mission is to deliver combat capability through logistics.</a:t>
            </a:r>
          </a:p>
        </p:txBody>
      </p:sp>
      <p:sp>
        <p:nvSpPr>
          <p:cNvPr id="10" name="TextBox 9">
            <a:extLst>
              <a:ext uri="{FF2B5EF4-FFF2-40B4-BE49-F238E27FC236}">
                <a16:creationId xmlns:a16="http://schemas.microsoft.com/office/drawing/2014/main" id="{0ED7DDA6-F81C-369C-6301-5DC73639D1FE}"/>
              </a:ext>
            </a:extLst>
          </p:cNvPr>
          <p:cNvSpPr txBox="1"/>
          <p:nvPr/>
        </p:nvSpPr>
        <p:spPr>
          <a:xfrm>
            <a:off x="3604388" y="1889148"/>
            <a:ext cx="6826928" cy="574516"/>
          </a:xfrm>
          <a:prstGeom prst="rect">
            <a:avLst/>
          </a:prstGeom>
          <a:noFill/>
        </p:spPr>
        <p:txBody>
          <a:bodyPr wrap="square">
            <a:spAutoFit/>
          </a:bodyPr>
          <a:lstStyle/>
          <a:p>
            <a:pPr marL="340995" lvl="4" indent="-171450">
              <a:lnSpc>
                <a:spcPct val="119047"/>
              </a:lnSpc>
              <a:spcAft>
                <a:spcPts val="200"/>
              </a:spcAft>
              <a:buClr>
                <a:srgbClr val="1F497D"/>
              </a:buClr>
              <a:buSzPct val="120000"/>
              <a:buFont typeface="Arial" panose="020B0604020202020204" pitchFamily="34" charset="0"/>
              <a:buChar char="•"/>
            </a:pPr>
            <a:endParaRPr lang="en-US" sz="1400" dirty="0">
              <a:solidFill>
                <a:prstClr val="black"/>
              </a:solidFill>
              <a:latin typeface="Aptos" panose="020B0004020202020204"/>
              <a:cs typeface="Arial" charset="0"/>
            </a:endParaRPr>
          </a:p>
          <a:p>
            <a:pPr marL="340995" lvl="4" indent="-171450">
              <a:lnSpc>
                <a:spcPct val="119047"/>
              </a:lnSpc>
              <a:spcAft>
                <a:spcPts val="200"/>
              </a:spcAft>
              <a:buClr>
                <a:srgbClr val="1F497D"/>
              </a:buClr>
              <a:buSzPct val="120000"/>
              <a:buFont typeface="Arial" panose="020B0604020202020204" pitchFamily="34" charset="0"/>
              <a:buChar char="•"/>
            </a:pPr>
            <a:endParaRPr lang="en-US" sz="1200" dirty="0">
              <a:solidFill>
                <a:prstClr val="black"/>
              </a:solidFill>
              <a:latin typeface="Franklin Gothic Book" panose="020B0503020102020204" pitchFamily="34" charset="0"/>
              <a:cs typeface="Arial" charset="0"/>
            </a:endParaRPr>
          </a:p>
        </p:txBody>
      </p:sp>
      <p:sp>
        <p:nvSpPr>
          <p:cNvPr id="12" name="Text Placeholder 3">
            <a:extLst>
              <a:ext uri="{FF2B5EF4-FFF2-40B4-BE49-F238E27FC236}">
                <a16:creationId xmlns:a16="http://schemas.microsoft.com/office/drawing/2014/main" id="{382769D6-A430-8E72-F588-65B529FCF1F5}"/>
              </a:ext>
            </a:extLst>
          </p:cNvPr>
          <p:cNvSpPr txBox="1">
            <a:spLocks/>
          </p:cNvSpPr>
          <p:nvPr/>
        </p:nvSpPr>
        <p:spPr>
          <a:xfrm>
            <a:off x="311257" y="4915127"/>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ExtraBold" panose="020B0004020202020204" pitchFamily="34" charset="0"/>
                <a:ea typeface="+mn-ea"/>
                <a:cs typeface="+mn-cs"/>
              </a:rPr>
              <a:t>NAVSUP FLC Locations </a:t>
            </a: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TextBox 12">
            <a:extLst>
              <a:ext uri="{FF2B5EF4-FFF2-40B4-BE49-F238E27FC236}">
                <a16:creationId xmlns:a16="http://schemas.microsoft.com/office/drawing/2014/main" id="{035D3693-E7A4-8CD0-3C18-6F53AE2264EA}"/>
              </a:ext>
            </a:extLst>
          </p:cNvPr>
          <p:cNvSpPr txBox="1"/>
          <p:nvPr/>
        </p:nvSpPr>
        <p:spPr>
          <a:xfrm>
            <a:off x="323444" y="5232506"/>
            <a:ext cx="5071516" cy="2010230"/>
          </a:xfrm>
          <a:prstGeom prst="rect">
            <a:avLst/>
          </a:prstGeom>
          <a:noFill/>
        </p:spPr>
        <p:txBody>
          <a:bodyPr wrap="square" numCol="2">
            <a:spAutoFit/>
          </a:bodyPr>
          <a:lstStyle/>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Norfolk, Virginia </a:t>
            </a: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San Diego, California </a:t>
            </a: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Jacksonville, Florida </a:t>
            </a: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Pearl Harbor, Hawaii</a:t>
            </a:r>
          </a:p>
          <a:p>
            <a:pPr marL="169545" lvl="4" indent="0">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indent="0">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indent="0">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Puget Sound, Washington </a:t>
            </a: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Yokosuka, Japan </a:t>
            </a: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Sigonella, Italy</a:t>
            </a:r>
          </a:p>
          <a:p>
            <a:pPr marL="169545" lvl="4" indent="0">
              <a:lnSpc>
                <a:spcPct val="119047"/>
              </a:lnSpc>
              <a:spcAft>
                <a:spcPts val="200"/>
              </a:spcAft>
              <a:buClr>
                <a:srgbClr val="1F497D"/>
              </a:buClr>
              <a:buSzPct val="120000"/>
            </a:pPr>
            <a:r>
              <a:rPr lang="en-US" sz="1400" dirty="0">
                <a:solidFill>
                  <a:prstClr val="black"/>
                </a:solidFill>
                <a:latin typeface="Aptos" panose="020B0004020202020204"/>
                <a:cs typeface="Arial" charset="0"/>
              </a:rPr>
              <a:t>Bahrain</a:t>
            </a:r>
          </a:p>
        </p:txBody>
      </p:sp>
      <p:sp>
        <p:nvSpPr>
          <p:cNvPr id="14" name="TextBox 13">
            <a:extLst>
              <a:ext uri="{FF2B5EF4-FFF2-40B4-BE49-F238E27FC236}">
                <a16:creationId xmlns:a16="http://schemas.microsoft.com/office/drawing/2014/main" id="{BA1C9C12-92E6-1906-A8A0-0E9CDB234D7B}"/>
              </a:ext>
            </a:extLst>
          </p:cNvPr>
          <p:cNvSpPr txBox="1"/>
          <p:nvPr/>
        </p:nvSpPr>
        <p:spPr>
          <a:xfrm>
            <a:off x="2784174" y="4968852"/>
            <a:ext cx="6094520" cy="537648"/>
          </a:xfrm>
          <a:prstGeom prst="rect">
            <a:avLst/>
          </a:prstGeom>
          <a:noFill/>
        </p:spPr>
        <p:txBody>
          <a:bodyPr wrap="square">
            <a:spAutoFit/>
          </a:bodyPr>
          <a:lstStyle/>
          <a:p>
            <a:pPr marL="169545" lvl="4" indent="0">
              <a:lnSpc>
                <a:spcPct val="119047"/>
              </a:lnSpc>
              <a:spcAft>
                <a:spcPts val="200"/>
              </a:spcAft>
              <a:buClr>
                <a:srgbClr val="1F497D"/>
              </a:buClr>
              <a:buSzPct val="120000"/>
            </a:pPr>
            <a:endParaRPr lang="en-US" sz="1200" dirty="0">
              <a:solidFill>
                <a:prstClr val="black"/>
              </a:solidFill>
              <a:latin typeface="Franklin Gothic Book" panose="020B0503020102020204" pitchFamily="34" charset="0"/>
              <a:cs typeface="Arial" charset="0"/>
            </a:endParaRPr>
          </a:p>
          <a:p>
            <a:pPr marL="169545" lvl="4" indent="0">
              <a:lnSpc>
                <a:spcPct val="119047"/>
              </a:lnSpc>
              <a:spcAft>
                <a:spcPts val="200"/>
              </a:spcAft>
              <a:buClr>
                <a:srgbClr val="1F497D"/>
              </a:buClr>
              <a:buSzPct val="120000"/>
            </a:pPr>
            <a:endParaRPr lang="en-US" sz="1200" dirty="0"/>
          </a:p>
        </p:txBody>
      </p:sp>
      <p:pic>
        <p:nvPicPr>
          <p:cNvPr id="15" name="Picture 14">
            <a:extLst>
              <a:ext uri="{FF2B5EF4-FFF2-40B4-BE49-F238E27FC236}">
                <a16:creationId xmlns:a16="http://schemas.microsoft.com/office/drawing/2014/main" id="{919E7AB6-B74E-DBFF-5390-793328CBD1C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11" r="10911"/>
          <a:stretch/>
        </p:blipFill>
        <p:spPr>
          <a:xfrm>
            <a:off x="7017852" y="3714629"/>
            <a:ext cx="2281335" cy="2058851"/>
          </a:xfrm>
          <a:prstGeom prst="rect">
            <a:avLst/>
          </a:prstGeom>
          <a:solidFill>
            <a:srgbClr val="FFFFFF">
              <a:shade val="85000"/>
            </a:srgbClr>
          </a:solidFill>
          <a:ln>
            <a:noFill/>
          </a:ln>
          <a:effectLst/>
        </p:spPr>
      </p:pic>
      <p:pic>
        <p:nvPicPr>
          <p:cNvPr id="16" name="Picture 2">
            <a:extLst>
              <a:ext uri="{FF2B5EF4-FFF2-40B4-BE49-F238E27FC236}">
                <a16:creationId xmlns:a16="http://schemas.microsoft.com/office/drawing/2014/main" id="{428F4CA3-6858-F667-2F23-6EF02C7D908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22590" r="22590" b="19310"/>
          <a:stretch/>
        </p:blipFill>
        <p:spPr bwMode="auto">
          <a:xfrm>
            <a:off x="9598415" y="3716335"/>
            <a:ext cx="2339584" cy="2057145"/>
          </a:xfrm>
          <a:prstGeom prst="rect">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a:extLst>
              <a:ext uri="{FF2B5EF4-FFF2-40B4-BE49-F238E27FC236}">
                <a16:creationId xmlns:a16="http://schemas.microsoft.com/office/drawing/2014/main" id="{71530238-CFC3-51AE-723F-17554010C756}"/>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8</a:t>
            </a:fld>
            <a:endParaRPr lang="en-US" dirty="0"/>
          </a:p>
        </p:txBody>
      </p:sp>
    </p:spTree>
    <p:extLst>
      <p:ext uri="{BB962C8B-B14F-4D97-AF65-F5344CB8AC3E}">
        <p14:creationId xmlns:p14="http://schemas.microsoft.com/office/powerpoint/2010/main" val="1245149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4971D-3FEC-D7DF-28C7-66F8DA1D1D6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EB003D-E6AA-4977-FB76-41C915CA42BF}"/>
              </a:ext>
            </a:extLst>
          </p:cNvPr>
          <p:cNvSpPr>
            <a:spLocks noGrp="1"/>
          </p:cNvSpPr>
          <p:nvPr>
            <p:ph type="sldNum" sz="quarter" idx="4"/>
          </p:nvPr>
        </p:nvSpPr>
        <p:spPr>
          <a:xfrm>
            <a:off x="11454673" y="6460333"/>
            <a:ext cx="672873" cy="368187"/>
          </a:xfrm>
        </p:spPr>
        <p:txBody>
          <a:bodyPr/>
          <a:lstStyle/>
          <a:p>
            <a:pPr>
              <a:spcAft>
                <a:spcPts val="600"/>
              </a:spcAft>
            </a:pPr>
            <a:fld id="{AD432D09-116F-4781-84DB-B2C773F5F217}" type="slidenum">
              <a:rPr lang="en-US" smtClean="0"/>
              <a:pPr>
                <a:spcAft>
                  <a:spcPts val="600"/>
                </a:spcAft>
              </a:pPr>
              <a:t>9</a:t>
            </a:fld>
            <a:endParaRPr lang="en-US" dirty="0"/>
          </a:p>
        </p:txBody>
      </p:sp>
      <p:sp>
        <p:nvSpPr>
          <p:cNvPr id="8" name="TextBox 10">
            <a:extLst>
              <a:ext uri="{FF2B5EF4-FFF2-40B4-BE49-F238E27FC236}">
                <a16:creationId xmlns:a16="http://schemas.microsoft.com/office/drawing/2014/main" id="{3AC8C6F0-14C1-42F4-D804-21E1BC083184}"/>
              </a:ext>
            </a:extLst>
          </p:cNvPr>
          <p:cNvSpPr txBox="1">
            <a:spLocks noChangeArrowheads="1"/>
          </p:cNvSpPr>
          <p:nvPr/>
        </p:nvSpPr>
        <p:spPr bwMode="auto">
          <a:xfrm>
            <a:off x="5106662" y="1799919"/>
            <a:ext cx="7144156" cy="569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2" spcCol="457200" anchor="t">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69545" lvl="4" indent="0" eaLnBrk="1" hangingPunct="1">
              <a:lnSpc>
                <a:spcPct val="119047"/>
              </a:lnSpc>
              <a:spcAft>
                <a:spcPts val="200"/>
              </a:spcAft>
              <a:buClr>
                <a:srgbClr val="1F497D"/>
              </a:buClr>
              <a:buSzPct val="120000"/>
            </a:pPr>
            <a:r>
              <a:rPr lang="en-US" sz="1400" dirty="0">
                <a:solidFill>
                  <a:prstClr val="black"/>
                </a:solidFill>
                <a:latin typeface="Aptos" panose="020B0004020202020204"/>
                <a:cs typeface="Arial" charset="0"/>
              </a:rPr>
              <a:t>Aviation</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336413 Aircraft Parts/Aux. Equip Mfg.</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336412 Aircraft Engine/Engine Parts</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334511 Search, Detection, Navigation</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332431 Containers</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333310 Optical Instrument/Lens</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334210 Communications. Equip. Mfg.</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334412 Circuit Board Manufacturing</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335999 Electrical Equipment</a:t>
            </a:r>
          </a:p>
          <a:p>
            <a:pPr marL="340995" lvl="4" indent="-171450" eaLnBrk="1" hangingPunct="1">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332912 Fluid Power Valve/Hose Fitting</a:t>
            </a: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169545" lvl="4">
              <a:lnSpc>
                <a:spcPct val="119047"/>
              </a:lnSpc>
              <a:spcAft>
                <a:spcPts val="200"/>
              </a:spcAft>
              <a:buClr>
                <a:srgbClr val="1F497D"/>
              </a:buClr>
              <a:buSzPct val="120000"/>
            </a:pPr>
            <a:r>
              <a:rPr lang="en-US" sz="1400" dirty="0">
                <a:solidFill>
                  <a:prstClr val="black"/>
                </a:solidFill>
                <a:latin typeface="Aptos" panose="020B0004020202020204"/>
                <a:cs typeface="Arial" charset="0"/>
              </a:rPr>
              <a:t>Maritime</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334515 Mfg. Measuring Instruments</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336413 Aircraft Parts/Aux. Equip. Mfg.</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334412 Circuit Board Manufacturing</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333515 Machine Tool Manufacturing</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332912 Fluid Power Valve/Hose Fitting</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332911 Valves, Non powered</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331491 Nonferrous Metal</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332722 Nuts and Washers</a:t>
            </a:r>
          </a:p>
          <a:p>
            <a:pPr marL="340995" lvl="4" indent="-171450">
              <a:lnSpc>
                <a:spcPct val="119047"/>
              </a:lnSpc>
              <a:spcAft>
                <a:spcPts val="200"/>
              </a:spcAft>
              <a:buClr>
                <a:srgbClr val="1F497D"/>
              </a:buClr>
              <a:buSzPct val="120000"/>
              <a:buFont typeface="Arial" panose="020B0604020202020204" pitchFamily="34" charset="0"/>
              <a:buChar char="•"/>
            </a:pPr>
            <a:r>
              <a:rPr lang="en-US" sz="1400" dirty="0">
                <a:solidFill>
                  <a:prstClr val="black"/>
                </a:solidFill>
                <a:latin typeface="Aptos" panose="020B0004020202020204"/>
                <a:cs typeface="Arial" charset="0"/>
              </a:rPr>
              <a:t>332999 Fabricated Metal Product Mfg.</a:t>
            </a:r>
          </a:p>
          <a:p>
            <a:pPr marL="340995" lvl="4" indent="-171450" eaLnBrk="1" hangingPunct="1">
              <a:lnSpc>
                <a:spcPct val="119047"/>
              </a:lnSpc>
              <a:spcAft>
                <a:spcPts val="200"/>
              </a:spcAft>
              <a:buClr>
                <a:srgbClr val="1F497D"/>
              </a:buClr>
              <a:buSzPct val="120000"/>
              <a:buFont typeface="Arial" panose="020B0604020202020204" pitchFamily="34" charset="0"/>
              <a:buChar char="•"/>
            </a:pPr>
            <a:endParaRPr lang="en-US" sz="1400" dirty="0">
              <a:solidFill>
                <a:prstClr val="black"/>
              </a:solidFill>
              <a:latin typeface="Aptos" panose="020B0004020202020204"/>
              <a:cs typeface="Arial" charset="0"/>
            </a:endParaRPr>
          </a:p>
          <a:p>
            <a:pPr marL="169545" lvl="4" indent="0">
              <a:lnSpc>
                <a:spcPct val="119047"/>
              </a:lnSpc>
              <a:spcAft>
                <a:spcPts val="200"/>
              </a:spcAft>
              <a:buClr>
                <a:srgbClr val="1F497D"/>
              </a:buClr>
              <a:buSzPct val="120000"/>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71450" lvl="3" indent="-171450" fontAlgn="base">
              <a:lnSpc>
                <a:spcPct val="119047"/>
              </a:lnSpc>
              <a:spcBef>
                <a:spcPct val="0"/>
              </a:spcBef>
              <a:spcAft>
                <a:spcPts val="200"/>
              </a:spcAft>
              <a:buClr>
                <a:srgbClr val="1F497D"/>
              </a:buClr>
              <a:buSzPct val="120000"/>
              <a:buFont typeface="Wingdings" panose="05000000000000000000" pitchFamily="2" charset="2"/>
              <a:buChar char="§"/>
            </a:pPr>
            <a:endParaRPr lang="en-US" sz="1400" i="1" dirty="0">
              <a:solidFill>
                <a:prstClr val="black"/>
              </a:solidFill>
              <a:latin typeface="Aptos" panose="020B0004020202020204"/>
              <a:cs typeface="Arial" charset="0"/>
            </a:endParaRPr>
          </a:p>
          <a:p>
            <a:pPr marL="169545" lvl="4" indent="0">
              <a:lnSpc>
                <a:spcPct val="119047"/>
              </a:lnSpc>
              <a:spcAft>
                <a:spcPts val="200"/>
              </a:spcAft>
              <a:buClr>
                <a:srgbClr val="1F497D"/>
              </a:buClr>
              <a:buSzPct val="120000"/>
            </a:pPr>
            <a:endParaRPr lang="en-US" sz="1400" dirty="0">
              <a:solidFill>
                <a:prstClr val="black"/>
              </a:solidFill>
              <a:latin typeface="Aptos" panose="020B0004020202020204"/>
              <a:cs typeface="Arial" charset="0"/>
            </a:endParaRPr>
          </a:p>
          <a:p>
            <a:pPr marL="340995" lvl="4" indent="-171450">
              <a:lnSpc>
                <a:spcPct val="119047"/>
              </a:lnSpc>
              <a:spcAft>
                <a:spcPts val="300"/>
              </a:spcAft>
              <a:buClr>
                <a:srgbClr val="1F497D"/>
              </a:buClr>
              <a:buSzPct val="120000"/>
              <a:buFont typeface="Arial" panose="020B0604020202020204" pitchFamily="34" charset="0"/>
              <a:buChar char="•"/>
            </a:pPr>
            <a:endParaRPr lang="en-US" sz="1200" dirty="0">
              <a:solidFill>
                <a:prstClr val="black"/>
              </a:solidFill>
              <a:latin typeface="Franklin Gothic Book" panose="020B0503020102020204" pitchFamily="34" charset="0"/>
              <a:cs typeface="Arial" charset="0"/>
            </a:endParaRPr>
          </a:p>
        </p:txBody>
      </p:sp>
      <p:sp>
        <p:nvSpPr>
          <p:cNvPr id="2" name="Title 1">
            <a:extLst>
              <a:ext uri="{FF2B5EF4-FFF2-40B4-BE49-F238E27FC236}">
                <a16:creationId xmlns:a16="http://schemas.microsoft.com/office/drawing/2014/main" id="{AC2A0F55-5BE0-BC27-B4F5-719DD0DBC9C8}"/>
              </a:ext>
            </a:extLst>
          </p:cNvPr>
          <p:cNvSpPr>
            <a:spLocks noGrp="1"/>
          </p:cNvSpPr>
          <p:nvPr>
            <p:ph type="title"/>
          </p:nvPr>
        </p:nvSpPr>
        <p:spPr>
          <a:xfrm>
            <a:off x="2514600" y="640080"/>
            <a:ext cx="7893595" cy="369332"/>
          </a:xfrm>
        </p:spPr>
        <p:txBody>
          <a:bodyPr/>
          <a:lstStyle/>
          <a:p>
            <a:r>
              <a:rPr lang="en-US" sz="2800" dirty="0"/>
              <a:t>NAVSUP Weapon Systems Support Portfolio</a:t>
            </a:r>
          </a:p>
        </p:txBody>
      </p:sp>
      <p:sp>
        <p:nvSpPr>
          <p:cNvPr id="5" name="Text Placeholder 3">
            <a:extLst>
              <a:ext uri="{FF2B5EF4-FFF2-40B4-BE49-F238E27FC236}">
                <a16:creationId xmlns:a16="http://schemas.microsoft.com/office/drawing/2014/main" id="{6324D8BA-8405-5235-A252-E44985922D04}"/>
              </a:ext>
            </a:extLst>
          </p:cNvPr>
          <p:cNvSpPr txBox="1">
            <a:spLocks/>
          </p:cNvSpPr>
          <p:nvPr/>
        </p:nvSpPr>
        <p:spPr>
          <a:xfrm>
            <a:off x="5236505" y="1282013"/>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ptos ExtraBold" panose="020B0004020202020204" pitchFamily="34" charset="0"/>
                <a:ea typeface="+mn-ea"/>
                <a:cs typeface="+mn-cs"/>
              </a:rPr>
              <a:t>NAVSUP WSS Portfolio </a:t>
            </a:r>
          </a:p>
          <a:p>
            <a:pPr marL="168275" marR="0" lvl="0" indent="-168275" algn="l" defTabSz="914400" rtl="0" eaLnBrk="1" fontAlgn="auto" latinLnBrk="0" hangingPunct="1">
              <a:lnSpc>
                <a:spcPct val="90000"/>
              </a:lnSpc>
              <a:spcBef>
                <a:spcPts val="1000"/>
              </a:spcBef>
              <a:spcAft>
                <a:spcPts val="0"/>
              </a:spcAft>
              <a:buClr>
                <a:srgbClr val="002A7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Rectangle 8">
            <a:extLst>
              <a:ext uri="{FF2B5EF4-FFF2-40B4-BE49-F238E27FC236}">
                <a16:creationId xmlns:a16="http://schemas.microsoft.com/office/drawing/2014/main" id="{AD77C911-BDC3-FD74-495F-3D92277C6084}"/>
              </a:ext>
            </a:extLst>
          </p:cNvPr>
          <p:cNvSpPr/>
          <p:nvPr/>
        </p:nvSpPr>
        <p:spPr>
          <a:xfrm>
            <a:off x="181677" y="1282013"/>
            <a:ext cx="4920147" cy="1679395"/>
          </a:xfrm>
          <a:prstGeom prst="rect">
            <a:avLst/>
          </a:prstGeom>
          <a:solidFill>
            <a:srgbClr val="004B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u="sng" dirty="0">
                <a:latin typeface="Aptos" panose="020B0004020202020204"/>
              </a:rPr>
              <a:t>NAVSUP WSS Mission</a:t>
            </a:r>
          </a:p>
          <a:p>
            <a:r>
              <a:rPr lang="en-US" sz="1400" dirty="0">
                <a:latin typeface="Aptos" panose="020B0004020202020204"/>
              </a:rPr>
              <a:t>To provide our Navy, Marine Corps, Joint and Allied Forces with program and supply support for the weapon systems that keep our Naval forces mission ready.</a:t>
            </a:r>
          </a:p>
        </p:txBody>
      </p:sp>
      <p:sp>
        <p:nvSpPr>
          <p:cNvPr id="12" name="Text Placeholder 3">
            <a:extLst>
              <a:ext uri="{FF2B5EF4-FFF2-40B4-BE49-F238E27FC236}">
                <a16:creationId xmlns:a16="http://schemas.microsoft.com/office/drawing/2014/main" id="{68AEF39D-FB4C-53DF-BE76-6985D325CE02}"/>
              </a:ext>
            </a:extLst>
          </p:cNvPr>
          <p:cNvSpPr txBox="1">
            <a:spLocks/>
          </p:cNvSpPr>
          <p:nvPr/>
        </p:nvSpPr>
        <p:spPr>
          <a:xfrm>
            <a:off x="5267718" y="4915127"/>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A7E"/>
              </a:buClr>
              <a:buSz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9" name="Picture 24" descr="surface_mounts">
            <a:hlinkClick r:id="rId2"/>
            <a:extLst>
              <a:ext uri="{FF2B5EF4-FFF2-40B4-BE49-F238E27FC236}">
                <a16:creationId xmlns:a16="http://schemas.microsoft.com/office/drawing/2014/main" id="{6C7CB7FF-493D-3EDA-BC37-7B81FCC6C2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57918" y="4915127"/>
            <a:ext cx="1123950" cy="8477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6" descr="6a010536bb99a4970b0112796fbbd728a4-800wi">
            <a:hlinkClick r:id="rId4"/>
            <a:extLst>
              <a:ext uri="{FF2B5EF4-FFF2-40B4-BE49-F238E27FC236}">
                <a16:creationId xmlns:a16="http://schemas.microsoft.com/office/drawing/2014/main" id="{1103CB50-77C7-24F4-5DC8-493EF5A07B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6719" y="4890455"/>
            <a:ext cx="1058862" cy="9542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033008_navy_customtours_800">
            <a:hlinkClick r:id="rId6"/>
            <a:extLst>
              <a:ext uri="{FF2B5EF4-FFF2-40B4-BE49-F238E27FC236}">
                <a16:creationId xmlns:a16="http://schemas.microsoft.com/office/drawing/2014/main" id="{CBE7A411-3A6C-A51F-C13F-C2E3972A469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960712" y="4915127"/>
            <a:ext cx="1362075" cy="904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6" descr="valves">
            <a:extLst>
              <a:ext uri="{FF2B5EF4-FFF2-40B4-BE49-F238E27FC236}">
                <a16:creationId xmlns:a16="http://schemas.microsoft.com/office/drawing/2014/main" id="{CD18CBE6-F15C-8637-E43B-ABB193292B4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22787" y="3283882"/>
            <a:ext cx="971550" cy="1133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22" descr="F-18%242BGroundcrew%2B639">
            <a:hlinkClick r:id="rId9"/>
            <a:extLst>
              <a:ext uri="{FF2B5EF4-FFF2-40B4-BE49-F238E27FC236}">
                <a16:creationId xmlns:a16="http://schemas.microsoft.com/office/drawing/2014/main" id="{0D9AB700-5B99-6FB3-870A-27BCCE89CD0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69873" y="3255317"/>
            <a:ext cx="790839" cy="1190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37474062"/>
      </p:ext>
    </p:extLst>
  </p:cSld>
  <p:clrMapOvr>
    <a:masterClrMapping/>
  </p:clrMapOvr>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1_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HQ-Pitch-Template  -  Read-Only" id="{B8A6A287-C09F-4A25-A541-7AA4E22A7C9A}" vid="{A33C574C-8419-4033-A757-69173ECF7437}"/>
    </a:ext>
  </a:extLst>
</a:theme>
</file>

<file path=ppt/theme/theme5.xml><?xml version="1.0" encoding="utf-8"?>
<a:theme xmlns:a="http://schemas.openxmlformats.org/drawingml/2006/main" name="1_Horizontal Layou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HQ-Pitch-Template  -  Read-Only" id="{B8A6A287-C09F-4A25-A541-7AA4E22A7C9A}" vid="{D64980C0-7780-42B3-B27F-96C6F6F736D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5CF5E042AF6449B5FBF8C5E5D44AB8" ma:contentTypeVersion="11" ma:contentTypeDescription="Create a new document." ma:contentTypeScope="" ma:versionID="449c0ab5d91f2ba4ecf50d06524cf867">
  <xsd:schema xmlns:xsd="http://www.w3.org/2001/XMLSchema" xmlns:xs="http://www.w3.org/2001/XMLSchema" xmlns:p="http://schemas.microsoft.com/office/2006/metadata/properties" xmlns:ns2="18de59c1-4895-4794-9044-476b2f0a0225" xmlns:ns3="14edba2b-f6e3-4fc6-9aa0-011b920cb542" targetNamespace="http://schemas.microsoft.com/office/2006/metadata/properties" ma:root="true" ma:fieldsID="20f58330ef0bd0a71a380328a3ec1880" ns2:_="" ns3:_="">
    <xsd:import namespace="18de59c1-4895-4794-9044-476b2f0a0225"/>
    <xsd:import namespace="14edba2b-f6e3-4fc6-9aa0-011b920cb5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e59c1-4895-4794-9044-476b2f0a02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cef215b-19b7-4691-95f4-27d2fe62d5d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4edba2b-f6e3-4fc6-9aa0-011b920cb54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ab1d6b0-2749-40d7-b45d-507d58b463d8}" ma:internalName="TaxCatchAll" ma:showField="CatchAllData" ma:web="14edba2b-f6e3-4fc6-9aa0-011b920cb5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8de59c1-4895-4794-9044-476b2f0a0225">
      <Terms xmlns="http://schemas.microsoft.com/office/infopath/2007/PartnerControls"/>
    </lcf76f155ced4ddcb4097134ff3c332f>
    <TaxCatchAll xmlns="14edba2b-f6e3-4fc6-9aa0-011b920cb542" xsi:nil="true"/>
  </documentManagement>
</p:properties>
</file>

<file path=customXml/itemProps1.xml><?xml version="1.0" encoding="utf-8"?>
<ds:datastoreItem xmlns:ds="http://schemas.openxmlformats.org/officeDocument/2006/customXml" ds:itemID="{BCF68B97-7E17-412A-A105-67FD6E06E7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e59c1-4895-4794-9044-476b2f0a0225"/>
    <ds:schemaRef ds:uri="14edba2b-f6e3-4fc6-9aa0-011b920cb5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3.xml><?xml version="1.0" encoding="utf-8"?>
<ds:datastoreItem xmlns:ds="http://schemas.openxmlformats.org/officeDocument/2006/customXml" ds:itemID="{C7C1ABBF-C87A-42FC-9651-4052B4A2D207}">
  <ds:schemaRef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terms/"/>
    <ds:schemaRef ds:uri="30e15a99-2787-4658-9a49-e1375a37af84"/>
    <ds:schemaRef ds:uri="f29e537e-536d-4c3d-a73c-f40e94626c0e"/>
    <ds:schemaRef ds:uri="18de59c1-4895-4794-9044-476b2f0a0225"/>
    <ds:schemaRef ds:uri="14edba2b-f6e3-4fc6-9aa0-011b920cb542"/>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NAVSUP-WSS-Command-Pitch-Template</Template>
  <TotalTime>9246</TotalTime>
  <Words>4429</Words>
  <Application>Microsoft Office PowerPoint</Application>
  <PresentationFormat>Widescreen</PresentationFormat>
  <Paragraphs>579</Paragraphs>
  <Slides>34</Slides>
  <Notes>18</Notes>
  <HiddenSlides>0</HiddenSlides>
  <MMClips>0</MMClips>
  <ScaleCrop>false</ScaleCrop>
  <HeadingPairs>
    <vt:vector size="8" baseType="variant">
      <vt:variant>
        <vt:lpstr>Fonts Used</vt:lpstr>
      </vt:variant>
      <vt:variant>
        <vt:i4>11</vt:i4>
      </vt:variant>
      <vt:variant>
        <vt:lpstr>Theme</vt:lpstr>
      </vt:variant>
      <vt:variant>
        <vt:i4>5</vt:i4>
      </vt:variant>
      <vt:variant>
        <vt:lpstr>Embedded OLE Servers</vt:lpstr>
      </vt:variant>
      <vt:variant>
        <vt:i4>1</vt:i4>
      </vt:variant>
      <vt:variant>
        <vt:lpstr>Slide Titles</vt:lpstr>
      </vt:variant>
      <vt:variant>
        <vt:i4>34</vt:i4>
      </vt:variant>
    </vt:vector>
  </HeadingPairs>
  <TitlesOfParts>
    <vt:vector size="51" baseType="lpstr">
      <vt:lpstr>Aptos</vt:lpstr>
      <vt:lpstr>Aptos ExtraBold</vt:lpstr>
      <vt:lpstr>Arial</vt:lpstr>
      <vt:lpstr>Arial Black</vt:lpstr>
      <vt:lpstr>Calibri</vt:lpstr>
      <vt:lpstr>Franklin Gothic Book</vt:lpstr>
      <vt:lpstr>Franklin Gothic Demi</vt:lpstr>
      <vt:lpstr>Helvetica</vt:lpstr>
      <vt:lpstr>Times New Roman</vt:lpstr>
      <vt:lpstr>Trebuchet MS</vt:lpstr>
      <vt:lpstr>Wingdings</vt:lpstr>
      <vt:lpstr>Horizontal Layout</vt:lpstr>
      <vt:lpstr>Blank Template</vt:lpstr>
      <vt:lpstr>Vertical Content</vt:lpstr>
      <vt:lpstr>1_Vertical Content</vt:lpstr>
      <vt:lpstr>1_Horizontal Layout</vt:lpstr>
      <vt:lpstr>Acrobat Document</vt:lpstr>
      <vt:lpstr>PowerPoint Presentation</vt:lpstr>
      <vt:lpstr>NAVSUP Enterprise Products and Services</vt:lpstr>
      <vt:lpstr>NAVSUP Integrated Customer Support</vt:lpstr>
      <vt:lpstr>NAVSUP Office of Small Business Programs</vt:lpstr>
      <vt:lpstr>PowerPoint Presentation</vt:lpstr>
      <vt:lpstr>PowerPoint Presentation</vt:lpstr>
      <vt:lpstr>PowerPoint Presentation</vt:lpstr>
      <vt:lpstr>NAVSUP Fleet Logistics Center Portfolio</vt:lpstr>
      <vt:lpstr>NAVSUP Weapon Systems Support Portfolio</vt:lpstr>
      <vt:lpstr>PowerPoint Presentation</vt:lpstr>
      <vt:lpstr>Navy Working Capital Fund  Supply Management  Revolving Fund </vt:lpstr>
      <vt:lpstr>Sales and Operations Planning  Categories &amp; Forecastability </vt:lpstr>
      <vt:lpstr>NAVSUP WSS Contracting Types Contracting Lifecycle Management</vt:lpstr>
      <vt:lpstr>PowerPoint Presentation</vt:lpstr>
      <vt:lpstr>PowerPoint Presentation</vt:lpstr>
      <vt:lpstr>Federal Supply Class- Hull Mechanical and Electronics (HM&amp;E)</vt:lpstr>
      <vt:lpstr>Federal Supply Class- Cruiser-Destroyer (CRUDES)</vt:lpstr>
      <vt:lpstr>Federal Supply Class- Common Electronics</vt:lpstr>
      <vt:lpstr>Federal Supply Class- Carrier</vt:lpstr>
      <vt:lpstr>PowerPoint Presentation</vt:lpstr>
      <vt:lpstr>NAVSUP WSS – N97’s Operational Impact: Critical Fleet Support</vt:lpstr>
      <vt:lpstr>Level I / Navy Special Emphasis Programs (NSEP)</vt:lpstr>
      <vt:lpstr>Level I Stock Program Material Portfolio</vt:lpstr>
      <vt:lpstr>Vendor Qualification for NAVSUP WSS NSEP Contracts</vt:lpstr>
      <vt:lpstr>PowerPoint Presentation</vt:lpstr>
      <vt:lpstr>Supply Chain Challenges</vt:lpstr>
      <vt:lpstr>When is Source Approval Required?</vt:lpstr>
      <vt:lpstr>Aviation - Source Approval Criteria</vt:lpstr>
      <vt:lpstr>Aviation - Criticality Designations</vt:lpstr>
      <vt:lpstr>Maritime - Source Development Areas</vt:lpstr>
      <vt:lpstr>Source Development Engagement</vt:lpstr>
      <vt:lpstr>Aviation SAR Brochure Tips</vt:lpstr>
      <vt:lpstr>Business Opportunities</vt:lpstr>
      <vt:lpstr>PowerPoint Presentation</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Blair, Jennifer L CIV USN NAVSUP WSS MECH (USA)</dc:creator>
  <cp:lastModifiedBy>McDonough, Noreen T CIV USN NAVSUP WSS PHIL (USA)</cp:lastModifiedBy>
  <cp:revision>7</cp:revision>
  <cp:lastPrinted>2025-06-04T13:12:52Z</cp:lastPrinted>
  <dcterms:created xsi:type="dcterms:W3CDTF">2025-06-18T13:10:07Z</dcterms:created>
  <dcterms:modified xsi:type="dcterms:W3CDTF">2026-08-13T16:46:32Z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0x010100E55CF5E042AF6449B5FBF8C5E5D44AB8</vt:lpwstr>
  </property>
</Properties>
</file>